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88" r:id="rId5"/>
  </p:sldMasterIdLst>
  <p:notesMasterIdLst>
    <p:notesMasterId r:id="rId22"/>
  </p:notesMasterIdLst>
  <p:sldIdLst>
    <p:sldId id="282" r:id="rId6"/>
    <p:sldId id="381" r:id="rId7"/>
    <p:sldId id="384" r:id="rId8"/>
    <p:sldId id="5120" r:id="rId9"/>
    <p:sldId id="5117" r:id="rId10"/>
    <p:sldId id="5148" r:id="rId11"/>
    <p:sldId id="5122" r:id="rId12"/>
    <p:sldId id="5106" r:id="rId13"/>
    <p:sldId id="5123" r:id="rId14"/>
    <p:sldId id="5131" r:id="rId15"/>
    <p:sldId id="5130" r:id="rId16"/>
    <p:sldId id="5147" r:id="rId17"/>
    <p:sldId id="5150" r:id="rId18"/>
    <p:sldId id="5114" r:id="rId19"/>
    <p:sldId id="392" r:id="rId20"/>
    <p:sldId id="5152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1915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chemeClr val="accent4">
            <a:hueOff val="-2152313"/>
            <a:satOff val="1017"/>
            <a:lumOff val="7702"/>
          </a:schemeClr>
        </a:solidFill>
        <a:effectLst/>
        <a:uFillTx/>
        <a:latin typeface="+mn-lt"/>
        <a:ea typeface="+mn-ea"/>
        <a:cs typeface="+mn-cs"/>
        <a:sym typeface="Atlas Grotesk Detail"/>
      </a:defRPr>
    </a:lvl1pPr>
    <a:lvl2pPr marL="0" marR="0" indent="228600" algn="l" defTabSz="81915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chemeClr val="accent4">
            <a:hueOff val="-2152313"/>
            <a:satOff val="1017"/>
            <a:lumOff val="7702"/>
          </a:schemeClr>
        </a:solidFill>
        <a:effectLst/>
        <a:uFillTx/>
        <a:latin typeface="+mn-lt"/>
        <a:ea typeface="+mn-ea"/>
        <a:cs typeface="+mn-cs"/>
        <a:sym typeface="Atlas Grotesk Detail"/>
      </a:defRPr>
    </a:lvl2pPr>
    <a:lvl3pPr marL="0" marR="0" indent="457200" algn="l" defTabSz="81915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chemeClr val="accent4">
            <a:hueOff val="-2152313"/>
            <a:satOff val="1017"/>
            <a:lumOff val="7702"/>
          </a:schemeClr>
        </a:solidFill>
        <a:effectLst/>
        <a:uFillTx/>
        <a:latin typeface="+mn-lt"/>
        <a:ea typeface="+mn-ea"/>
        <a:cs typeface="+mn-cs"/>
        <a:sym typeface="Atlas Grotesk Detail"/>
      </a:defRPr>
    </a:lvl3pPr>
    <a:lvl4pPr marL="0" marR="0" indent="685800" algn="l" defTabSz="81915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chemeClr val="accent4">
            <a:hueOff val="-2152313"/>
            <a:satOff val="1017"/>
            <a:lumOff val="7702"/>
          </a:schemeClr>
        </a:solidFill>
        <a:effectLst/>
        <a:uFillTx/>
        <a:latin typeface="+mn-lt"/>
        <a:ea typeface="+mn-ea"/>
        <a:cs typeface="+mn-cs"/>
        <a:sym typeface="Atlas Grotesk Detail"/>
      </a:defRPr>
    </a:lvl4pPr>
    <a:lvl5pPr marL="0" marR="0" indent="914400" algn="l" defTabSz="81915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chemeClr val="accent4">
            <a:hueOff val="-2152313"/>
            <a:satOff val="1017"/>
            <a:lumOff val="7702"/>
          </a:schemeClr>
        </a:solidFill>
        <a:effectLst/>
        <a:uFillTx/>
        <a:latin typeface="+mn-lt"/>
        <a:ea typeface="+mn-ea"/>
        <a:cs typeface="+mn-cs"/>
        <a:sym typeface="Atlas Grotesk Detail"/>
      </a:defRPr>
    </a:lvl5pPr>
    <a:lvl6pPr marL="0" marR="0" indent="1143000" algn="l" defTabSz="81915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chemeClr val="accent4">
            <a:hueOff val="-2152313"/>
            <a:satOff val="1017"/>
            <a:lumOff val="7702"/>
          </a:schemeClr>
        </a:solidFill>
        <a:effectLst/>
        <a:uFillTx/>
        <a:latin typeface="+mn-lt"/>
        <a:ea typeface="+mn-ea"/>
        <a:cs typeface="+mn-cs"/>
        <a:sym typeface="Atlas Grotesk Detail"/>
      </a:defRPr>
    </a:lvl6pPr>
    <a:lvl7pPr marL="0" marR="0" indent="1371600" algn="l" defTabSz="81915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chemeClr val="accent4">
            <a:hueOff val="-2152313"/>
            <a:satOff val="1017"/>
            <a:lumOff val="7702"/>
          </a:schemeClr>
        </a:solidFill>
        <a:effectLst/>
        <a:uFillTx/>
        <a:latin typeface="+mn-lt"/>
        <a:ea typeface="+mn-ea"/>
        <a:cs typeface="+mn-cs"/>
        <a:sym typeface="Atlas Grotesk Detail"/>
      </a:defRPr>
    </a:lvl7pPr>
    <a:lvl8pPr marL="0" marR="0" indent="1600200" algn="l" defTabSz="81915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chemeClr val="accent4">
            <a:hueOff val="-2152313"/>
            <a:satOff val="1017"/>
            <a:lumOff val="7702"/>
          </a:schemeClr>
        </a:solidFill>
        <a:effectLst/>
        <a:uFillTx/>
        <a:latin typeface="+mn-lt"/>
        <a:ea typeface="+mn-ea"/>
        <a:cs typeface="+mn-cs"/>
        <a:sym typeface="Atlas Grotesk Detail"/>
      </a:defRPr>
    </a:lvl8pPr>
    <a:lvl9pPr marL="0" marR="0" indent="1828800" algn="l" defTabSz="81915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chemeClr val="accent4">
            <a:hueOff val="-2152313"/>
            <a:satOff val="1017"/>
            <a:lumOff val="7702"/>
          </a:schemeClr>
        </a:solidFill>
        <a:effectLst/>
        <a:uFillTx/>
        <a:latin typeface="+mn-lt"/>
        <a:ea typeface="+mn-ea"/>
        <a:cs typeface="+mn-cs"/>
        <a:sym typeface="Atlas Grotesk Detai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A36840F-2089-7B4F-57C8-CC13FB083A87}" name="Orla Richard" initials="OR" userId="S::ORRICHAR@tcd.ie::808868dc-4d52-428c-bb90-51e0ce5fa5e9" providerId="AD"/>
  <p188:author id="{9B99183C-6E65-4F91-E46E-F14D9C0A2181}" name="Aine Phelan" initials="AP" userId="S::phelana9@tcd.ie::3ab33449-5228-439b-ace1-775eb45944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D901"/>
    <a:srgbClr val="CDDB00"/>
    <a:srgbClr val="99EB99"/>
    <a:srgbClr val="FFD200"/>
    <a:srgbClr val="7C8083"/>
    <a:srgbClr val="FF8B56"/>
    <a:srgbClr val="4571BE"/>
    <a:srgbClr val="40BFDB"/>
    <a:srgbClr val="FF641E"/>
    <a:srgbClr val="00A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445C89-97EE-41C7-87EF-1AFF367A63F4}" v="2" dt="2026-09-10T09:19:25.83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Roobert Portal Light"/>
          <a:ea typeface="Roobert Portal Light"/>
          <a:cs typeface="Roobert Portal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Roobert Portal Light"/>
          <a:ea typeface="Roobert Portal Light"/>
          <a:cs typeface="Roobert Portal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>
        <a:font>
          <a:latin typeface="Roobert Portal Light"/>
          <a:ea typeface="Roobert Portal Light"/>
          <a:cs typeface="Roobert Portal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Roobert Portal Light"/>
          <a:ea typeface="Roobert Portal Light"/>
          <a:cs typeface="Roobert Portal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381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Roobert Portal Light"/>
          <a:ea typeface="Roobert Portal Light"/>
          <a:cs typeface="Roobert Portal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Roobert Portal Light"/>
          <a:ea typeface="Roobert Portal Light"/>
          <a:cs typeface="Roobert Portal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Roobert Portal Light"/>
          <a:ea typeface="Roobert Portal Light"/>
          <a:cs typeface="Roobert Portal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Roobert Portal Bold"/>
          <a:ea typeface="Roobert Portal Bold"/>
          <a:cs typeface="Roobert Portal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Roobert Portal Light"/>
          <a:ea typeface="Roobert Portal Light"/>
          <a:cs typeface="Roobert Portal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Roobert Portal Bold"/>
          <a:ea typeface="Roobert Portal Bold"/>
          <a:cs typeface="Roobert Portal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Roobert Portal Bold"/>
          <a:ea typeface="Roobert Portal Bold"/>
          <a:cs typeface="Roobert Portal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Roobert Portal Bold"/>
          <a:ea typeface="Roobert Portal Bold"/>
          <a:cs typeface="Roobert Portal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Roobert Portal Regular"/>
          <a:ea typeface="Roobert Portal Regular"/>
          <a:cs typeface="Roobert Portal Regular"/>
        </a:font>
        <a:srgbClr val="000000"/>
      </a:tcTxStyle>
      <a:tcStyle>
        <a:tcBdr>
          <a:left>
            <a:ln w="38100" cap="flat">
              <a:solidFill>
                <a:srgbClr val="D6D6D6"/>
              </a:solidFill>
              <a:prstDash val="solid"/>
              <a:miter lim="400000"/>
            </a:ln>
          </a:left>
          <a:right>
            <a:ln w="38100" cap="flat">
              <a:solidFill>
                <a:srgbClr val="D6D6D6"/>
              </a:solidFill>
              <a:prstDash val="solid"/>
              <a:miter lim="400000"/>
            </a:ln>
          </a:right>
          <a:top>
            <a:ln w="38100" cap="flat">
              <a:solidFill>
                <a:srgbClr val="D6D6D6"/>
              </a:solidFill>
              <a:prstDash val="solid"/>
              <a:miter lim="400000"/>
            </a:ln>
          </a:top>
          <a:bottom>
            <a:ln w="38100" cap="flat">
              <a:solidFill>
                <a:srgbClr val="D6D6D6"/>
              </a:solidFill>
              <a:prstDash val="solid"/>
              <a:miter lim="400000"/>
            </a:ln>
          </a:bottom>
          <a:insideH>
            <a:ln w="38100" cap="flat">
              <a:solidFill>
                <a:srgbClr val="D6D6D6"/>
              </a:solidFill>
              <a:prstDash val="solid"/>
              <a:miter lim="400000"/>
            </a:ln>
          </a:insideH>
          <a:insideV>
            <a:ln w="38100" cap="flat">
              <a:solidFill>
                <a:srgbClr val="D6D6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Roobert Portal Regular"/>
          <a:ea typeface="Roobert Portal Regular"/>
          <a:cs typeface="Roobert Portal Regular"/>
        </a:font>
        <a:srgbClr val="FFFFFF"/>
      </a:tcTxStyle>
      <a:tcStyle>
        <a:tcBdr>
          <a:left>
            <a:ln w="381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381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Roobert Portal Regular"/>
          <a:ea typeface="Roobert Portal Regular"/>
          <a:cs typeface="Roobert Portal Regular"/>
        </a:font>
        <a:srgbClr val="FFFFFF"/>
      </a:tcTxStyle>
      <a:tcStyle>
        <a:tcBdr>
          <a:left>
            <a:ln w="381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381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Roobert Portal Regular"/>
          <a:ea typeface="Roobert Portal Regular"/>
          <a:cs typeface="Roobert Portal Regular"/>
        </a:font>
        <a:srgbClr val="FFFFFF"/>
      </a:tcTxStyle>
      <a:tcStyle>
        <a:tcBdr>
          <a:left>
            <a:ln w="381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381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>
          <a:latin typeface="Roobert Portal Regular"/>
          <a:ea typeface="Roobert Portal Regular"/>
          <a:cs typeface="Roobert Portal Regular"/>
        </a:font>
        <a:srgbClr val="000000"/>
      </a:tcTxStyle>
      <a:tcStyle>
        <a:tcBdr>
          <a:left>
            <a:ln w="381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381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Roobert Portal Regular"/>
          <a:ea typeface="Roobert Portal Regular"/>
          <a:cs typeface="Roobert Portal Regular"/>
        </a:font>
        <a:srgbClr val="FFFFFF"/>
      </a:tcTxStyle>
      <a:tcStyle>
        <a:tcBdr>
          <a:left>
            <a:ln w="381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381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Roobert Portal Regular"/>
          <a:ea typeface="Roobert Portal Regular"/>
          <a:cs typeface="Roobert Portal Regular"/>
        </a:font>
        <a:srgbClr val="FFFFFF"/>
      </a:tcTxStyle>
      <a:tcStyle>
        <a:tcBdr>
          <a:left>
            <a:ln w="381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381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Roobert Portal Regular"/>
          <a:ea typeface="Roobert Portal Regular"/>
          <a:cs typeface="Roobert Portal Regular"/>
        </a:font>
        <a:srgbClr val="FFFFFF"/>
      </a:tcTxStyle>
      <a:tcStyle>
        <a:tcBdr>
          <a:left>
            <a:ln w="381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38100" cap="flat">
              <a:solidFill>
                <a:srgbClr val="000000"/>
              </a:solidFill>
              <a:prstDash val="solid"/>
              <a:miter lim="400000"/>
            </a:ln>
          </a:insideH>
          <a:insideV>
            <a:ln w="381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63" autoAdjust="0"/>
    <p:restoredTop sz="94660"/>
  </p:normalViewPr>
  <p:slideViewPr>
    <p:cSldViewPr snapToGrid="0">
      <p:cViewPr varScale="1">
        <p:scale>
          <a:sx n="34" d="100"/>
          <a:sy n="34" d="100"/>
        </p:scale>
        <p:origin x="16" y="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124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hape 21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46100" latinLnBrk="0">
      <a:defRPr sz="2400">
        <a:latin typeface="Roobert Portal" panose="00000500000000000000" pitchFamily="50" charset="0"/>
        <a:ea typeface="+mn-ea"/>
        <a:cs typeface="+mn-cs"/>
        <a:sym typeface="Atlas Grotesk Detail"/>
      </a:defRPr>
    </a:lvl1pPr>
    <a:lvl2pPr indent="228600" defTabSz="546100" latinLnBrk="0">
      <a:defRPr sz="2400">
        <a:latin typeface="+mn-lt"/>
        <a:ea typeface="+mn-ea"/>
        <a:cs typeface="+mn-cs"/>
        <a:sym typeface="Atlas Grotesk Detail"/>
      </a:defRPr>
    </a:lvl2pPr>
    <a:lvl3pPr indent="457200" defTabSz="546100" latinLnBrk="0">
      <a:defRPr sz="2400">
        <a:latin typeface="+mn-lt"/>
        <a:ea typeface="+mn-ea"/>
        <a:cs typeface="+mn-cs"/>
        <a:sym typeface="Atlas Grotesk Detail"/>
      </a:defRPr>
    </a:lvl3pPr>
    <a:lvl4pPr indent="685800" defTabSz="546100" latinLnBrk="0">
      <a:defRPr sz="2400">
        <a:latin typeface="+mn-lt"/>
        <a:ea typeface="+mn-ea"/>
        <a:cs typeface="+mn-cs"/>
        <a:sym typeface="Atlas Grotesk Detail"/>
      </a:defRPr>
    </a:lvl4pPr>
    <a:lvl5pPr indent="914400" defTabSz="546100" latinLnBrk="0">
      <a:defRPr sz="2400">
        <a:latin typeface="+mn-lt"/>
        <a:ea typeface="+mn-ea"/>
        <a:cs typeface="+mn-cs"/>
        <a:sym typeface="Atlas Grotesk Detail"/>
      </a:defRPr>
    </a:lvl5pPr>
    <a:lvl6pPr indent="1143000" defTabSz="546100" latinLnBrk="0">
      <a:defRPr sz="2400">
        <a:latin typeface="+mn-lt"/>
        <a:ea typeface="+mn-ea"/>
        <a:cs typeface="+mn-cs"/>
        <a:sym typeface="Atlas Grotesk Detail"/>
      </a:defRPr>
    </a:lvl6pPr>
    <a:lvl7pPr indent="1371600" defTabSz="546100" latinLnBrk="0">
      <a:defRPr sz="2400">
        <a:latin typeface="+mn-lt"/>
        <a:ea typeface="+mn-ea"/>
        <a:cs typeface="+mn-cs"/>
        <a:sym typeface="Atlas Grotesk Detail"/>
      </a:defRPr>
    </a:lvl7pPr>
    <a:lvl8pPr indent="1600200" defTabSz="546100" latinLnBrk="0">
      <a:defRPr sz="2400">
        <a:latin typeface="+mn-lt"/>
        <a:ea typeface="+mn-ea"/>
        <a:cs typeface="+mn-cs"/>
        <a:sym typeface="Atlas Grotesk Detail"/>
      </a:defRPr>
    </a:lvl8pPr>
    <a:lvl9pPr indent="1828800" defTabSz="546100" latinLnBrk="0">
      <a:defRPr sz="2400">
        <a:latin typeface="+mn-lt"/>
        <a:ea typeface="+mn-ea"/>
        <a:cs typeface="+mn-cs"/>
        <a:sym typeface="Atlas Grotesk Detai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E5F1C-1842-D41B-E580-CC0C976B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6F4B8A-4E5F-6AD9-2393-47798841B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B6B750-4DE8-8476-F3DD-A050C139C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26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64783-6332-0060-3D4D-358A07101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9D1349-33F2-0256-3F39-151ABDB73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E6A19A-8E1F-DE75-A85C-5C16C3D0A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2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76DB0-91AC-76EE-890E-EC64AF9E3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C8AFFF-83EA-3C4B-24FF-C50553D291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65DD2A-8C18-CE08-8E2B-6D6AFDCF5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14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96568-2E6B-07C0-B589-D034C1715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4506CE-A04E-9A80-F8F7-91A7FD7C0A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7A356-A0C7-DC3B-FDBA-512A2999C4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02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EAF2C-5811-5126-7C60-FA20F3154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087A53-0195-53C1-B6C7-526FAAE3A3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D08F82-D41C-8F2F-30B0-908F788E8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493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38816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hite corner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white full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608" y="12793645"/>
            <a:ext cx="2104785" cy="419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9363" y="599511"/>
            <a:ext cx="1085274" cy="324117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Circle"/>
          <p:cNvSpPr/>
          <p:nvPr/>
        </p:nvSpPr>
        <p:spPr>
          <a:xfrm>
            <a:off x="574889" y="12767068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5" name="Circle"/>
          <p:cNvSpPr/>
          <p:nvPr/>
        </p:nvSpPr>
        <p:spPr>
          <a:xfrm>
            <a:off x="574889" y="571086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6" name="Circle"/>
          <p:cNvSpPr/>
          <p:nvPr/>
        </p:nvSpPr>
        <p:spPr>
          <a:xfrm>
            <a:off x="23428145" y="12767068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7" name="Circle"/>
          <p:cNvSpPr/>
          <p:nvPr/>
        </p:nvSpPr>
        <p:spPr>
          <a:xfrm>
            <a:off x="23428145" y="571086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 half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ircle"/>
          <p:cNvSpPr/>
          <p:nvPr/>
        </p:nvSpPr>
        <p:spPr>
          <a:xfrm>
            <a:off x="574889" y="12767068"/>
            <a:ext cx="380967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60" name="Circle"/>
          <p:cNvSpPr/>
          <p:nvPr/>
        </p:nvSpPr>
        <p:spPr>
          <a:xfrm>
            <a:off x="574889" y="571086"/>
            <a:ext cx="380967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61" name="Circle"/>
          <p:cNvSpPr/>
          <p:nvPr/>
        </p:nvSpPr>
        <p:spPr>
          <a:xfrm>
            <a:off x="23428145" y="12767068"/>
            <a:ext cx="380966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62" name="Circle"/>
          <p:cNvSpPr/>
          <p:nvPr/>
        </p:nvSpPr>
        <p:spPr>
          <a:xfrm>
            <a:off x="23428145" y="571086"/>
            <a:ext cx="380966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63" name="Circle"/>
          <p:cNvSpPr/>
          <p:nvPr/>
        </p:nvSpPr>
        <p:spPr>
          <a:xfrm>
            <a:off x="12001517" y="12767068"/>
            <a:ext cx="380966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64" name="Circle"/>
          <p:cNvSpPr/>
          <p:nvPr/>
        </p:nvSpPr>
        <p:spPr>
          <a:xfrm>
            <a:off x="12001517" y="571086"/>
            <a:ext cx="380966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pic>
        <p:nvPicPr>
          <p:cNvPr id="65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462" y="599511"/>
            <a:ext cx="1085274" cy="324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707" y="12793645"/>
            <a:ext cx="2104785" cy="419067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 half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6263" y="599511"/>
            <a:ext cx="1085274" cy="324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16508" y="12793645"/>
            <a:ext cx="2104785" cy="419067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Circle"/>
          <p:cNvSpPr/>
          <p:nvPr/>
        </p:nvSpPr>
        <p:spPr>
          <a:xfrm>
            <a:off x="574889" y="12767068"/>
            <a:ext cx="380967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77" name="Circle"/>
          <p:cNvSpPr/>
          <p:nvPr/>
        </p:nvSpPr>
        <p:spPr>
          <a:xfrm>
            <a:off x="574889" y="571086"/>
            <a:ext cx="380967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78" name="Circle"/>
          <p:cNvSpPr/>
          <p:nvPr/>
        </p:nvSpPr>
        <p:spPr>
          <a:xfrm>
            <a:off x="23428145" y="12767068"/>
            <a:ext cx="380966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79" name="Circle"/>
          <p:cNvSpPr/>
          <p:nvPr/>
        </p:nvSpPr>
        <p:spPr>
          <a:xfrm>
            <a:off x="23428145" y="571086"/>
            <a:ext cx="380966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80" name="Circle"/>
          <p:cNvSpPr/>
          <p:nvPr/>
        </p:nvSpPr>
        <p:spPr>
          <a:xfrm>
            <a:off x="12001517" y="12767068"/>
            <a:ext cx="380966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81" name="Circle"/>
          <p:cNvSpPr/>
          <p:nvPr/>
        </p:nvSpPr>
        <p:spPr>
          <a:xfrm>
            <a:off x="12001517" y="571086"/>
            <a:ext cx="380966" cy="380967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8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 solid with 60p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765372" y="761569"/>
            <a:ext cx="11426628" cy="121928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06" name="Circle"/>
          <p:cNvSpPr/>
          <p:nvPr/>
        </p:nvSpPr>
        <p:spPr>
          <a:xfrm>
            <a:off x="574889" y="12767068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07" name="Circle"/>
          <p:cNvSpPr/>
          <p:nvPr/>
        </p:nvSpPr>
        <p:spPr>
          <a:xfrm>
            <a:off x="574889" y="571086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08" name="Circle"/>
          <p:cNvSpPr/>
          <p:nvPr/>
        </p:nvSpPr>
        <p:spPr>
          <a:xfrm>
            <a:off x="23428145" y="12767068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09" name="Circle"/>
          <p:cNvSpPr/>
          <p:nvPr/>
        </p:nvSpPr>
        <p:spPr>
          <a:xfrm>
            <a:off x="23428145" y="571086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10" name="Circle"/>
          <p:cNvSpPr/>
          <p:nvPr/>
        </p:nvSpPr>
        <p:spPr>
          <a:xfrm>
            <a:off x="12001517" y="12767068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11" name="Circle"/>
          <p:cNvSpPr/>
          <p:nvPr/>
        </p:nvSpPr>
        <p:spPr>
          <a:xfrm>
            <a:off x="12001517" y="571086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pic>
        <p:nvPicPr>
          <p:cNvPr id="112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707" y="12272979"/>
            <a:ext cx="2104784" cy="419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462" y="1085402"/>
            <a:ext cx="1085274" cy="324118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154DF-43A8-4CDD-8DCC-8A22B8818B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83499" y="3695700"/>
            <a:ext cx="10663200" cy="63246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6753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407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 black half 90p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"/>
          <p:cNvSpPr/>
          <p:nvPr/>
        </p:nvSpPr>
        <p:spPr>
          <a:xfrm>
            <a:off x="12192000" y="761569"/>
            <a:ext cx="11426628" cy="121928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22" name="Circle"/>
          <p:cNvSpPr/>
          <p:nvPr/>
        </p:nvSpPr>
        <p:spPr>
          <a:xfrm>
            <a:off x="574889" y="12767068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23" name="Circle"/>
          <p:cNvSpPr/>
          <p:nvPr/>
        </p:nvSpPr>
        <p:spPr>
          <a:xfrm>
            <a:off x="574889" y="571086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24" name="Circle"/>
          <p:cNvSpPr/>
          <p:nvPr/>
        </p:nvSpPr>
        <p:spPr>
          <a:xfrm>
            <a:off x="23428145" y="12767068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25" name="Circle"/>
          <p:cNvSpPr/>
          <p:nvPr/>
        </p:nvSpPr>
        <p:spPr>
          <a:xfrm>
            <a:off x="23428145" y="571086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26" name="Circle"/>
          <p:cNvSpPr/>
          <p:nvPr/>
        </p:nvSpPr>
        <p:spPr>
          <a:xfrm>
            <a:off x="12001517" y="12767068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27" name="Circle"/>
          <p:cNvSpPr/>
          <p:nvPr/>
        </p:nvSpPr>
        <p:spPr>
          <a:xfrm>
            <a:off x="12001517" y="571086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pic>
        <p:nvPicPr>
          <p:cNvPr id="128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89334" y="12272979"/>
            <a:ext cx="2104785" cy="419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9089" y="1085402"/>
            <a:ext cx="1085275" cy="324118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0ECCF3F-0D55-49DE-A50A-B1E6016208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26926" y="3695700"/>
            <a:ext cx="8229600" cy="6324600"/>
          </a:xfr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9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1582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11286" userDrawn="1">
          <p15:clr>
            <a:srgbClr val="FBAE40"/>
          </p15:clr>
        </p15:guide>
        <p15:guide id="2" orient="horz" pos="43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 top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"/>
          <p:cNvSpPr/>
          <p:nvPr/>
        </p:nvSpPr>
        <p:spPr>
          <a:xfrm>
            <a:off x="18384022" y="761569"/>
            <a:ext cx="5234606" cy="524749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38" name="Circle"/>
          <p:cNvSpPr/>
          <p:nvPr/>
        </p:nvSpPr>
        <p:spPr>
          <a:xfrm>
            <a:off x="574889" y="12767068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39" name="Circle"/>
          <p:cNvSpPr/>
          <p:nvPr/>
        </p:nvSpPr>
        <p:spPr>
          <a:xfrm>
            <a:off x="23428145" y="12767068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0" name="Rectangle"/>
          <p:cNvSpPr/>
          <p:nvPr/>
        </p:nvSpPr>
        <p:spPr>
          <a:xfrm>
            <a:off x="765372" y="761569"/>
            <a:ext cx="5234606" cy="524749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1" name="Rectangle"/>
          <p:cNvSpPr/>
          <p:nvPr/>
        </p:nvSpPr>
        <p:spPr>
          <a:xfrm>
            <a:off x="6638238" y="757213"/>
            <a:ext cx="5234606" cy="524749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2" name="Rectangle"/>
          <p:cNvSpPr/>
          <p:nvPr/>
        </p:nvSpPr>
        <p:spPr>
          <a:xfrm>
            <a:off x="12511104" y="748502"/>
            <a:ext cx="5234606" cy="524749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3" name="Circle"/>
          <p:cNvSpPr/>
          <p:nvPr/>
        </p:nvSpPr>
        <p:spPr>
          <a:xfrm>
            <a:off x="23428145" y="584153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4" name="Circle"/>
          <p:cNvSpPr/>
          <p:nvPr/>
        </p:nvSpPr>
        <p:spPr>
          <a:xfrm>
            <a:off x="574889" y="575442"/>
            <a:ext cx="380967" cy="380966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5" name="Circle"/>
          <p:cNvSpPr/>
          <p:nvPr/>
        </p:nvSpPr>
        <p:spPr>
          <a:xfrm>
            <a:off x="5809494" y="579797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6" name="Circle"/>
          <p:cNvSpPr/>
          <p:nvPr/>
        </p:nvSpPr>
        <p:spPr>
          <a:xfrm>
            <a:off x="6447703" y="577620"/>
            <a:ext cx="380967" cy="380966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7" name="Circle"/>
          <p:cNvSpPr/>
          <p:nvPr/>
        </p:nvSpPr>
        <p:spPr>
          <a:xfrm>
            <a:off x="11682308" y="579797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8" name="Circle"/>
          <p:cNvSpPr/>
          <p:nvPr/>
        </p:nvSpPr>
        <p:spPr>
          <a:xfrm>
            <a:off x="12320517" y="584153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9" name="Circle"/>
          <p:cNvSpPr/>
          <p:nvPr/>
        </p:nvSpPr>
        <p:spPr>
          <a:xfrm>
            <a:off x="17555227" y="584153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0" name="Circle"/>
          <p:cNvSpPr/>
          <p:nvPr/>
        </p:nvSpPr>
        <p:spPr>
          <a:xfrm>
            <a:off x="18193331" y="584153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1" name="Circle"/>
          <p:cNvSpPr/>
          <p:nvPr/>
        </p:nvSpPr>
        <p:spPr>
          <a:xfrm>
            <a:off x="23428145" y="5814226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2" name="Circle"/>
          <p:cNvSpPr/>
          <p:nvPr/>
        </p:nvSpPr>
        <p:spPr>
          <a:xfrm>
            <a:off x="574889" y="5805515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3" name="Circle"/>
          <p:cNvSpPr/>
          <p:nvPr/>
        </p:nvSpPr>
        <p:spPr>
          <a:xfrm>
            <a:off x="5809494" y="5809870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4" name="Circle"/>
          <p:cNvSpPr/>
          <p:nvPr/>
        </p:nvSpPr>
        <p:spPr>
          <a:xfrm>
            <a:off x="6447703" y="5807693"/>
            <a:ext cx="380967" cy="380966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5" name="Circle"/>
          <p:cNvSpPr/>
          <p:nvPr/>
        </p:nvSpPr>
        <p:spPr>
          <a:xfrm>
            <a:off x="11682308" y="5809870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6" name="Circle"/>
          <p:cNvSpPr/>
          <p:nvPr/>
        </p:nvSpPr>
        <p:spPr>
          <a:xfrm>
            <a:off x="12320517" y="5814226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7" name="Circle"/>
          <p:cNvSpPr/>
          <p:nvPr/>
        </p:nvSpPr>
        <p:spPr>
          <a:xfrm>
            <a:off x="17555227" y="5814226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8" name="Circle"/>
          <p:cNvSpPr/>
          <p:nvPr/>
        </p:nvSpPr>
        <p:spPr>
          <a:xfrm>
            <a:off x="18193331" y="5814226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59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9363" y="599510"/>
            <a:ext cx="1085275" cy="324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607" y="12793644"/>
            <a:ext cx="2104786" cy="419068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Circle"/>
          <p:cNvSpPr/>
          <p:nvPr/>
        </p:nvSpPr>
        <p:spPr>
          <a:xfrm>
            <a:off x="574888" y="12767067"/>
            <a:ext cx="380969" cy="380970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02" name="Circle"/>
          <p:cNvSpPr/>
          <p:nvPr/>
        </p:nvSpPr>
        <p:spPr>
          <a:xfrm>
            <a:off x="574888" y="571086"/>
            <a:ext cx="380969" cy="380969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03" name="Circle"/>
          <p:cNvSpPr/>
          <p:nvPr/>
        </p:nvSpPr>
        <p:spPr>
          <a:xfrm>
            <a:off x="23428145" y="12767067"/>
            <a:ext cx="380967" cy="380970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04" name="Circle"/>
          <p:cNvSpPr/>
          <p:nvPr/>
        </p:nvSpPr>
        <p:spPr>
          <a:xfrm>
            <a:off x="23428145" y="571086"/>
            <a:ext cx="380967" cy="380969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31175" y="12331027"/>
            <a:ext cx="425781" cy="482601"/>
          </a:xfrm>
          <a:prstGeom prst="rect">
            <a:avLst/>
          </a:prstGeom>
        </p:spPr>
        <p:txBody>
          <a:bodyPr/>
          <a:lstStyle>
            <a:lvl1pPr>
              <a:defRPr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1175" y="12331027"/>
            <a:ext cx="487313" cy="53309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73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2B22-1737-7952-5827-90307B961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0E845-48EF-EC01-1A2E-EA84351BA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7C62F-628C-216D-FE3A-033F483E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7331D-34B8-45C8-897E-790376844164}" type="datetimeFigureOut">
              <a:rPr lang="en-IE" smtClean="0"/>
              <a:t>09/10/2026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8C326-28F8-A75B-17A1-EAA8F688E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152AD-23BD-81E8-5E58-2B6BDBF1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1175" y="12331027"/>
            <a:ext cx="487313" cy="533095"/>
          </a:xfrm>
        </p:spPr>
        <p:txBody>
          <a:bodyPr/>
          <a:lstStyle/>
          <a:p>
            <a:fld id="{4D582DB8-12C2-4EDF-8A22-EEFDCD1B7FA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0643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hite corner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486977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white full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609" y="12793646"/>
            <a:ext cx="2104786" cy="4190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9365" y="599513"/>
            <a:ext cx="1085274" cy="324118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Circle"/>
          <p:cNvSpPr/>
          <p:nvPr/>
        </p:nvSpPr>
        <p:spPr>
          <a:xfrm>
            <a:off x="574890" y="12767068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25" name="Circle"/>
          <p:cNvSpPr/>
          <p:nvPr/>
        </p:nvSpPr>
        <p:spPr>
          <a:xfrm>
            <a:off x="574890" y="571086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26" name="Circle"/>
          <p:cNvSpPr/>
          <p:nvPr/>
        </p:nvSpPr>
        <p:spPr>
          <a:xfrm>
            <a:off x="23428147" y="12767068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27" name="Circle"/>
          <p:cNvSpPr/>
          <p:nvPr/>
        </p:nvSpPr>
        <p:spPr>
          <a:xfrm>
            <a:off x="23428147" y="571086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2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102458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 half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ircle"/>
          <p:cNvSpPr/>
          <p:nvPr/>
        </p:nvSpPr>
        <p:spPr>
          <a:xfrm>
            <a:off x="574890" y="12767068"/>
            <a:ext cx="380968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60" name="Circle"/>
          <p:cNvSpPr/>
          <p:nvPr/>
        </p:nvSpPr>
        <p:spPr>
          <a:xfrm>
            <a:off x="574890" y="571086"/>
            <a:ext cx="380968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61" name="Circle"/>
          <p:cNvSpPr/>
          <p:nvPr/>
        </p:nvSpPr>
        <p:spPr>
          <a:xfrm>
            <a:off x="23428147" y="12767068"/>
            <a:ext cx="380966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62" name="Circle"/>
          <p:cNvSpPr/>
          <p:nvPr/>
        </p:nvSpPr>
        <p:spPr>
          <a:xfrm>
            <a:off x="23428147" y="571086"/>
            <a:ext cx="380966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63" name="Circle"/>
          <p:cNvSpPr/>
          <p:nvPr/>
        </p:nvSpPr>
        <p:spPr>
          <a:xfrm>
            <a:off x="12001519" y="12767068"/>
            <a:ext cx="380966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64" name="Circle"/>
          <p:cNvSpPr/>
          <p:nvPr/>
        </p:nvSpPr>
        <p:spPr>
          <a:xfrm>
            <a:off x="12001519" y="571086"/>
            <a:ext cx="380966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pic>
        <p:nvPicPr>
          <p:cNvPr id="65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463" y="599513"/>
            <a:ext cx="1085274" cy="324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709" y="12793646"/>
            <a:ext cx="2104786" cy="419068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794499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 half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6265" y="599513"/>
            <a:ext cx="1085274" cy="324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75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16509" y="12793646"/>
            <a:ext cx="2104786" cy="419068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Circle"/>
          <p:cNvSpPr/>
          <p:nvPr/>
        </p:nvSpPr>
        <p:spPr>
          <a:xfrm>
            <a:off x="574890" y="12767068"/>
            <a:ext cx="380968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77" name="Circle"/>
          <p:cNvSpPr/>
          <p:nvPr/>
        </p:nvSpPr>
        <p:spPr>
          <a:xfrm>
            <a:off x="574890" y="571086"/>
            <a:ext cx="380968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78" name="Circle"/>
          <p:cNvSpPr/>
          <p:nvPr/>
        </p:nvSpPr>
        <p:spPr>
          <a:xfrm>
            <a:off x="23428147" y="12767068"/>
            <a:ext cx="380966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79" name="Circle"/>
          <p:cNvSpPr/>
          <p:nvPr/>
        </p:nvSpPr>
        <p:spPr>
          <a:xfrm>
            <a:off x="23428147" y="571086"/>
            <a:ext cx="380966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80" name="Circle"/>
          <p:cNvSpPr/>
          <p:nvPr/>
        </p:nvSpPr>
        <p:spPr>
          <a:xfrm>
            <a:off x="12001519" y="12767068"/>
            <a:ext cx="380966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81" name="Circle"/>
          <p:cNvSpPr/>
          <p:nvPr/>
        </p:nvSpPr>
        <p:spPr>
          <a:xfrm>
            <a:off x="12001519" y="571086"/>
            <a:ext cx="380966" cy="380968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8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290272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 solid with 60p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765372" y="761571"/>
            <a:ext cx="11426628" cy="121928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06" name="Circle"/>
          <p:cNvSpPr/>
          <p:nvPr/>
        </p:nvSpPr>
        <p:spPr>
          <a:xfrm>
            <a:off x="574890" y="12767068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07" name="Circle"/>
          <p:cNvSpPr/>
          <p:nvPr/>
        </p:nvSpPr>
        <p:spPr>
          <a:xfrm>
            <a:off x="574890" y="571086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08" name="Circle"/>
          <p:cNvSpPr/>
          <p:nvPr/>
        </p:nvSpPr>
        <p:spPr>
          <a:xfrm>
            <a:off x="23428147" y="12767068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09" name="Circle"/>
          <p:cNvSpPr/>
          <p:nvPr/>
        </p:nvSpPr>
        <p:spPr>
          <a:xfrm>
            <a:off x="23428147" y="571086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10" name="Circle"/>
          <p:cNvSpPr/>
          <p:nvPr/>
        </p:nvSpPr>
        <p:spPr>
          <a:xfrm>
            <a:off x="12001519" y="12767068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11" name="Circle"/>
          <p:cNvSpPr/>
          <p:nvPr/>
        </p:nvSpPr>
        <p:spPr>
          <a:xfrm>
            <a:off x="12001519" y="571086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pic>
        <p:nvPicPr>
          <p:cNvPr id="112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2708" y="12272980"/>
            <a:ext cx="2104784" cy="4190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463" y="1085403"/>
            <a:ext cx="1085274" cy="324118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154DF-43A8-4CDD-8DCC-8A22B8818B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83500" y="3695700"/>
            <a:ext cx="10663200" cy="6324600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775844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407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 black half 90p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"/>
          <p:cNvSpPr/>
          <p:nvPr/>
        </p:nvSpPr>
        <p:spPr>
          <a:xfrm>
            <a:off x="12192000" y="761571"/>
            <a:ext cx="11426628" cy="1219286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22" name="Circle"/>
          <p:cNvSpPr/>
          <p:nvPr/>
        </p:nvSpPr>
        <p:spPr>
          <a:xfrm>
            <a:off x="574890" y="12767068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23" name="Circle"/>
          <p:cNvSpPr/>
          <p:nvPr/>
        </p:nvSpPr>
        <p:spPr>
          <a:xfrm>
            <a:off x="574890" y="571086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24" name="Circle"/>
          <p:cNvSpPr/>
          <p:nvPr/>
        </p:nvSpPr>
        <p:spPr>
          <a:xfrm>
            <a:off x="23428147" y="12767068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25" name="Circle"/>
          <p:cNvSpPr/>
          <p:nvPr/>
        </p:nvSpPr>
        <p:spPr>
          <a:xfrm>
            <a:off x="23428147" y="571086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26" name="Circle"/>
          <p:cNvSpPr/>
          <p:nvPr/>
        </p:nvSpPr>
        <p:spPr>
          <a:xfrm>
            <a:off x="12001519" y="12767068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27" name="Circle"/>
          <p:cNvSpPr/>
          <p:nvPr/>
        </p:nvSpPr>
        <p:spPr>
          <a:xfrm>
            <a:off x="12001519" y="571086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pic>
        <p:nvPicPr>
          <p:cNvPr id="128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89335" y="12272980"/>
            <a:ext cx="2104786" cy="4190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9090" y="1085403"/>
            <a:ext cx="1085276" cy="324118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0ECCF3F-0D55-49DE-A50A-B1E6016208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26926" y="3695700"/>
            <a:ext cx="8229600" cy="6324600"/>
          </a:xfr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9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208070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pos="11286">
          <p15:clr>
            <a:srgbClr val="FBAE40"/>
          </p15:clr>
        </p15:guide>
        <p15:guide id="2" orient="horz" pos="43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 top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"/>
          <p:cNvSpPr/>
          <p:nvPr/>
        </p:nvSpPr>
        <p:spPr>
          <a:xfrm>
            <a:off x="18384023" y="761571"/>
            <a:ext cx="5234606" cy="524749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38" name="Circle"/>
          <p:cNvSpPr/>
          <p:nvPr/>
        </p:nvSpPr>
        <p:spPr>
          <a:xfrm>
            <a:off x="574890" y="12767068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39" name="Circle"/>
          <p:cNvSpPr/>
          <p:nvPr/>
        </p:nvSpPr>
        <p:spPr>
          <a:xfrm>
            <a:off x="23428147" y="12767068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0" name="Rectangle"/>
          <p:cNvSpPr/>
          <p:nvPr/>
        </p:nvSpPr>
        <p:spPr>
          <a:xfrm>
            <a:off x="765373" y="761571"/>
            <a:ext cx="5234606" cy="524749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1" name="Rectangle"/>
          <p:cNvSpPr/>
          <p:nvPr/>
        </p:nvSpPr>
        <p:spPr>
          <a:xfrm>
            <a:off x="6638239" y="757215"/>
            <a:ext cx="5234606" cy="524749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2" name="Rectangle"/>
          <p:cNvSpPr/>
          <p:nvPr/>
        </p:nvSpPr>
        <p:spPr>
          <a:xfrm>
            <a:off x="12511105" y="748503"/>
            <a:ext cx="5234606" cy="524749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3" name="Circle"/>
          <p:cNvSpPr/>
          <p:nvPr/>
        </p:nvSpPr>
        <p:spPr>
          <a:xfrm>
            <a:off x="23428147" y="584154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4" name="Circle"/>
          <p:cNvSpPr/>
          <p:nvPr/>
        </p:nvSpPr>
        <p:spPr>
          <a:xfrm>
            <a:off x="574890" y="575443"/>
            <a:ext cx="380968" cy="380966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5" name="Circle"/>
          <p:cNvSpPr/>
          <p:nvPr/>
        </p:nvSpPr>
        <p:spPr>
          <a:xfrm>
            <a:off x="5809494" y="579798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6" name="Circle"/>
          <p:cNvSpPr/>
          <p:nvPr/>
        </p:nvSpPr>
        <p:spPr>
          <a:xfrm>
            <a:off x="6447704" y="577621"/>
            <a:ext cx="380968" cy="380966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7" name="Circle"/>
          <p:cNvSpPr/>
          <p:nvPr/>
        </p:nvSpPr>
        <p:spPr>
          <a:xfrm>
            <a:off x="11682308" y="579798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8" name="Circle"/>
          <p:cNvSpPr/>
          <p:nvPr/>
        </p:nvSpPr>
        <p:spPr>
          <a:xfrm>
            <a:off x="12320518" y="584154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49" name="Circle"/>
          <p:cNvSpPr/>
          <p:nvPr/>
        </p:nvSpPr>
        <p:spPr>
          <a:xfrm>
            <a:off x="17555228" y="584154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0" name="Circle"/>
          <p:cNvSpPr/>
          <p:nvPr/>
        </p:nvSpPr>
        <p:spPr>
          <a:xfrm>
            <a:off x="18193332" y="584154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1" name="Circle"/>
          <p:cNvSpPr/>
          <p:nvPr/>
        </p:nvSpPr>
        <p:spPr>
          <a:xfrm>
            <a:off x="23428147" y="5814226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2" name="Circle"/>
          <p:cNvSpPr/>
          <p:nvPr/>
        </p:nvSpPr>
        <p:spPr>
          <a:xfrm>
            <a:off x="574890" y="5805516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3" name="Circle"/>
          <p:cNvSpPr/>
          <p:nvPr/>
        </p:nvSpPr>
        <p:spPr>
          <a:xfrm>
            <a:off x="5809494" y="5809870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4" name="Circle"/>
          <p:cNvSpPr/>
          <p:nvPr/>
        </p:nvSpPr>
        <p:spPr>
          <a:xfrm>
            <a:off x="6447704" y="5807695"/>
            <a:ext cx="380968" cy="380966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5" name="Circle"/>
          <p:cNvSpPr/>
          <p:nvPr/>
        </p:nvSpPr>
        <p:spPr>
          <a:xfrm>
            <a:off x="11682308" y="5809870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6" name="Circle"/>
          <p:cNvSpPr/>
          <p:nvPr/>
        </p:nvSpPr>
        <p:spPr>
          <a:xfrm>
            <a:off x="12320518" y="5814226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7" name="Circle"/>
          <p:cNvSpPr/>
          <p:nvPr/>
        </p:nvSpPr>
        <p:spPr>
          <a:xfrm>
            <a:off x="17555228" y="5814226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8" name="Circle"/>
          <p:cNvSpPr/>
          <p:nvPr/>
        </p:nvSpPr>
        <p:spPr>
          <a:xfrm>
            <a:off x="18193332" y="5814226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159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9036679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age" descr="Image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49364" y="599511"/>
            <a:ext cx="1085276" cy="3241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" descr="Image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609" y="12793644"/>
            <a:ext cx="2104786" cy="419068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Circle"/>
          <p:cNvSpPr/>
          <p:nvPr/>
        </p:nvSpPr>
        <p:spPr>
          <a:xfrm>
            <a:off x="574889" y="12767069"/>
            <a:ext cx="380970" cy="380970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202" name="Circle"/>
          <p:cNvSpPr/>
          <p:nvPr/>
        </p:nvSpPr>
        <p:spPr>
          <a:xfrm>
            <a:off x="574889" y="571087"/>
            <a:ext cx="380970" cy="380970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203" name="Circle"/>
          <p:cNvSpPr/>
          <p:nvPr/>
        </p:nvSpPr>
        <p:spPr>
          <a:xfrm>
            <a:off x="23428146" y="12767069"/>
            <a:ext cx="380968" cy="380970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204" name="Circle"/>
          <p:cNvSpPr/>
          <p:nvPr/>
        </p:nvSpPr>
        <p:spPr>
          <a:xfrm>
            <a:off x="23428146" y="571087"/>
            <a:ext cx="380968" cy="380970"/>
          </a:xfrm>
          <a:prstGeom prst="ellips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31177" y="12331029"/>
            <a:ext cx="487313" cy="533095"/>
          </a:xfrm>
          <a:prstGeom prst="rect">
            <a:avLst/>
          </a:prstGeom>
        </p:spPr>
        <p:txBody>
          <a:bodyPr/>
          <a:lstStyle>
            <a:lvl1pPr>
              <a:defRPr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748246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1177" y="12331029"/>
            <a:ext cx="487313" cy="53309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70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2B22-1737-7952-5827-90307B961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0E845-48EF-EC01-1A2E-EA84351BA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7C62F-628C-216D-FE3A-033F483E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7331D-34B8-45C8-897E-790376844164}" type="datetimeFigureOut">
              <a:rPr lang="en-IE" smtClean="0"/>
              <a:t>09/10/2026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8C326-28F8-A75B-17A1-EAA8F688E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152AD-23BD-81E8-5E58-2B6BDBF1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1177" y="12331029"/>
            <a:ext cx="487313" cy="533095"/>
          </a:xfrm>
        </p:spPr>
        <p:txBody>
          <a:bodyPr/>
          <a:lstStyle/>
          <a:p>
            <a:fld id="{4D582DB8-12C2-4EDF-8A22-EEFDCD1B7FA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54262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CBB68-6B35-FD99-8BBB-F28093DD2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472D7-B2A4-3CF9-1520-FCBE5DDD5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F285D-A932-ECA2-1599-14B41CEC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7331D-34B8-45C8-897E-790376844164}" type="datetimeFigureOut">
              <a:rPr lang="en-IE" smtClean="0"/>
              <a:t>09/10/2026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FFE7D-D079-D3AC-376F-2DE2544AB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698BA-E912-A825-B155-8C701F30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1177" y="12331029"/>
            <a:ext cx="487313" cy="533095"/>
          </a:xfrm>
        </p:spPr>
        <p:txBody>
          <a:bodyPr/>
          <a:lstStyle/>
          <a:p>
            <a:fld id="{4D582DB8-12C2-4EDF-8A22-EEFDCD1B7FA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9314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"/>
          <p:cNvSpPr/>
          <p:nvPr/>
        </p:nvSpPr>
        <p:spPr>
          <a:xfrm>
            <a:off x="574889" y="12767068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3" name="Circle"/>
          <p:cNvSpPr/>
          <p:nvPr/>
        </p:nvSpPr>
        <p:spPr>
          <a:xfrm>
            <a:off x="574889" y="571086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4" name="Circle"/>
          <p:cNvSpPr/>
          <p:nvPr/>
        </p:nvSpPr>
        <p:spPr>
          <a:xfrm>
            <a:off x="23428145" y="12767068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5" name="Circle"/>
          <p:cNvSpPr/>
          <p:nvPr/>
        </p:nvSpPr>
        <p:spPr>
          <a:xfrm>
            <a:off x="23428145" y="571086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6" name="Title Text"/>
          <p:cNvSpPr>
            <a:spLocks noGrp="1"/>
          </p:cNvSpPr>
          <p:nvPr>
            <p:ph type="title"/>
          </p:nvPr>
        </p:nvSpPr>
        <p:spPr>
          <a:xfrm>
            <a:off x="1733550" y="361950"/>
            <a:ext cx="20897850" cy="3448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6200" tIns="76200" rIns="76200" bIns="76200" anchor="ctr"/>
          <a:lstStyle/>
          <a:p>
            <a:r>
              <a:t>Title Text</a:t>
            </a:r>
          </a:p>
        </p:txBody>
      </p:sp>
      <p:sp>
        <p:nvSpPr>
          <p:cNvPr id="7" name="Body Level One…"/>
          <p:cNvSpPr>
            <a:spLocks noGrp="1"/>
          </p:cNvSpPr>
          <p:nvPr>
            <p:ph type="body" idx="1"/>
          </p:nvPr>
        </p:nvSpPr>
        <p:spPr>
          <a:xfrm>
            <a:off x="1733550" y="3905250"/>
            <a:ext cx="20897850" cy="8553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6200" tIns="76200" rIns="76200" bIns="76200" anchor="ctr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>
            <a:spLocks noGrp="1"/>
          </p:cNvSpPr>
          <p:nvPr>
            <p:ph type="sldNum" sz="quarter" idx="2"/>
          </p:nvPr>
        </p:nvSpPr>
        <p:spPr>
          <a:xfrm>
            <a:off x="1031175" y="12331027"/>
            <a:ext cx="564257" cy="516167"/>
          </a:xfrm>
          <a:prstGeom prst="rect">
            <a:avLst/>
          </a:prstGeom>
          <a:ln w="12700">
            <a:miter lim="400000"/>
          </a:ln>
        </p:spPr>
        <p:txBody>
          <a:bodyPr wrap="none" lIns="76200" tIns="76200" rIns="76200" bIns="76200">
            <a:spAutoFit/>
          </a:bodyPr>
          <a:lstStyle>
            <a:lvl1pPr>
              <a:defRPr sz="2200">
                <a:solidFill>
                  <a:srgbClr val="000000"/>
                </a:solidFill>
                <a:latin typeface="Roobert Portal" panose="00000500000000000000" pitchFamily="50" charset="0"/>
                <a:ea typeface="Roobert Portal" panose="00000500000000000000" pitchFamily="50" charset="0"/>
                <a:cs typeface="Roobert Portal" panose="00000500000000000000" pitchFamily="50" charset="0"/>
                <a:sym typeface="Atlas Typewriter Detail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62" r:id="rId5"/>
    <p:sldLayoutId id="2147483663" r:id="rId6"/>
    <p:sldLayoutId id="2147483658" r:id="rId7"/>
    <p:sldLayoutId id="2147483661" r:id="rId8"/>
    <p:sldLayoutId id="2147483664" r:id="rId9"/>
    <p:sldLayoutId id="2147483666" r:id="rId10"/>
  </p:sldLayoutIdLst>
  <p:transition spd="med"/>
  <p:txStyles>
    <p:titleStyle>
      <a:lvl1pPr marL="0" marR="0" indent="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1pPr>
      <a:lvl2pPr marL="0" marR="0" indent="2286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2pPr>
      <a:lvl3pPr marL="0" marR="0" indent="4572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3pPr>
      <a:lvl4pPr marL="0" marR="0" indent="6858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4pPr>
      <a:lvl5pPr marL="0" marR="0" indent="9144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5pPr>
      <a:lvl6pPr marL="0" marR="0" indent="11430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6pPr>
      <a:lvl7pPr marL="0" marR="0" indent="13716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7pPr>
      <a:lvl8pPr marL="0" marR="0" indent="16002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8pPr>
      <a:lvl9pPr marL="0" marR="0" indent="18288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9pPr>
    </p:titleStyle>
    <p:bodyStyle>
      <a:lvl1pPr marL="833119" marR="0" indent="-833119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00000"/>
        <a:buFontTx/>
        <a:buChar char="—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1pPr>
      <a:lvl2pPr marL="19621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2pPr>
      <a:lvl3pPr marL="24066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3pPr>
      <a:lvl4pPr marL="28511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4pPr>
      <a:lvl5pPr marL="32956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5pPr>
      <a:lvl6pPr marL="36512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6pPr>
      <a:lvl7pPr marL="40068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7pPr>
      <a:lvl8pPr marL="43624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8pPr>
      <a:lvl9pPr marL="47180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9pPr>
    </p:bodyStyle>
    <p:otherStyle>
      <a:lvl1pPr marL="0" marR="0" indent="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1pPr>
      <a:lvl2pPr marL="0" marR="0" indent="2286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2pPr>
      <a:lvl3pPr marL="0" marR="0" indent="4572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3pPr>
      <a:lvl4pPr marL="0" marR="0" indent="6858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4pPr>
      <a:lvl5pPr marL="0" marR="0" indent="9144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5pPr>
      <a:lvl6pPr marL="0" marR="0" indent="11430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6pPr>
      <a:lvl7pPr marL="0" marR="0" indent="13716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7pPr>
      <a:lvl8pPr marL="0" marR="0" indent="16002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8pPr>
      <a:lvl9pPr marL="0" marR="0" indent="18288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"/>
          <p:cNvSpPr/>
          <p:nvPr/>
        </p:nvSpPr>
        <p:spPr>
          <a:xfrm>
            <a:off x="574890" y="12767068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3" name="Circle"/>
          <p:cNvSpPr/>
          <p:nvPr/>
        </p:nvSpPr>
        <p:spPr>
          <a:xfrm>
            <a:off x="574890" y="571086"/>
            <a:ext cx="380968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4" name="Circle"/>
          <p:cNvSpPr/>
          <p:nvPr/>
        </p:nvSpPr>
        <p:spPr>
          <a:xfrm>
            <a:off x="23428147" y="12767068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5" name="Circle"/>
          <p:cNvSpPr/>
          <p:nvPr/>
        </p:nvSpPr>
        <p:spPr>
          <a:xfrm>
            <a:off x="23428147" y="571086"/>
            <a:ext cx="380966" cy="380968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sz="3600"/>
          </a:p>
        </p:txBody>
      </p:sp>
      <p:sp>
        <p:nvSpPr>
          <p:cNvPr id="6" name="Title Text"/>
          <p:cNvSpPr>
            <a:spLocks noGrp="1"/>
          </p:cNvSpPr>
          <p:nvPr>
            <p:ph type="title"/>
          </p:nvPr>
        </p:nvSpPr>
        <p:spPr>
          <a:xfrm>
            <a:off x="1733551" y="361951"/>
            <a:ext cx="20897850" cy="3448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76200" tIns="76200" rIns="76200" bIns="76200" anchor="ctr"/>
          <a:lstStyle/>
          <a:p>
            <a:r>
              <a:t>Title Text</a:t>
            </a:r>
          </a:p>
        </p:txBody>
      </p:sp>
      <p:sp>
        <p:nvSpPr>
          <p:cNvPr id="7" name="Body Level One…"/>
          <p:cNvSpPr>
            <a:spLocks noGrp="1"/>
          </p:cNvSpPr>
          <p:nvPr>
            <p:ph type="body" idx="1"/>
          </p:nvPr>
        </p:nvSpPr>
        <p:spPr>
          <a:xfrm>
            <a:off x="1733551" y="3905251"/>
            <a:ext cx="20897850" cy="8553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76200" tIns="76200" rIns="76200" bIns="76200" anchor="ctr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>
            <a:spLocks noGrp="1"/>
          </p:cNvSpPr>
          <p:nvPr>
            <p:ph type="sldNum" sz="quarter" idx="2"/>
          </p:nvPr>
        </p:nvSpPr>
        <p:spPr>
          <a:xfrm>
            <a:off x="1031177" y="12331029"/>
            <a:ext cx="487313" cy="533095"/>
          </a:xfrm>
          <a:prstGeom prst="rect">
            <a:avLst/>
          </a:prstGeom>
          <a:ln w="12700">
            <a:miter lim="400000"/>
          </a:ln>
        </p:spPr>
        <p:txBody>
          <a:bodyPr wrap="none" lIns="76200" tIns="76200" rIns="76200" bIns="76200">
            <a:spAutoFit/>
          </a:bodyPr>
          <a:lstStyle>
            <a:lvl1pPr>
              <a:defRPr sz="2200">
                <a:solidFill>
                  <a:srgbClr val="000000"/>
                </a:solidFill>
                <a:latin typeface="Roobert Portal" panose="00000500000000000000" pitchFamily="50" charset="0"/>
                <a:ea typeface="Roobert Portal" panose="00000500000000000000" pitchFamily="50" charset="0"/>
                <a:cs typeface="Roobert Portal" panose="00000500000000000000" pitchFamily="50" charset="0"/>
                <a:sym typeface="Atlas Typewriter Detail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5659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 spd="med"/>
  <p:txStyles>
    <p:titleStyle>
      <a:lvl1pPr marL="0" marR="0" indent="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1pPr>
      <a:lvl2pPr marL="0" marR="0" indent="2286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2pPr>
      <a:lvl3pPr marL="0" marR="0" indent="4572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3pPr>
      <a:lvl4pPr marL="0" marR="0" indent="6858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4pPr>
      <a:lvl5pPr marL="0" marR="0" indent="9144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5pPr>
      <a:lvl6pPr marL="0" marR="0" indent="11430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6pPr>
      <a:lvl7pPr marL="0" marR="0" indent="13716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7pPr>
      <a:lvl8pPr marL="0" marR="0" indent="16002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8pPr>
      <a:lvl9pPr marL="0" marR="0" indent="1828800" algn="ctr" defTabSz="8191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9pPr>
    </p:titleStyle>
    <p:bodyStyle>
      <a:lvl1pPr marL="833120" marR="0" indent="-83312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00000"/>
        <a:buFontTx/>
        <a:buChar char="—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1pPr>
      <a:lvl2pPr marL="19621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2pPr>
      <a:lvl3pPr marL="24066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3pPr>
      <a:lvl4pPr marL="28511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4pPr>
      <a:lvl5pPr marL="32956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5pPr>
      <a:lvl6pPr marL="36512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6pPr>
      <a:lvl7pPr marL="40068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7pPr>
      <a:lvl8pPr marL="43624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8pPr>
      <a:lvl9pPr marL="4718050" marR="0" indent="-1200150" algn="l" defTabSz="819150" latinLnBrk="0">
        <a:lnSpc>
          <a:spcPct val="100000"/>
        </a:lnSpc>
        <a:spcBef>
          <a:spcPts val="5200"/>
        </a:spcBef>
        <a:spcAft>
          <a:spcPts val="0"/>
        </a:spcAft>
        <a:buClr>
          <a:schemeClr val="accent4">
            <a:hueOff val="-2152313"/>
            <a:satOff val="1017"/>
            <a:lumOff val="7702"/>
          </a:schemeClr>
        </a:buClr>
        <a:buSzPct val="171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Roobert Portal Regular"/>
          <a:ea typeface="Roobert Portal Regular"/>
          <a:cs typeface="Roobert Portal Regular"/>
          <a:sym typeface="Roobert Portal Regular"/>
        </a:defRPr>
      </a:lvl9pPr>
    </p:bodyStyle>
    <p:otherStyle>
      <a:lvl1pPr marL="0" marR="0" indent="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1pPr>
      <a:lvl2pPr marL="0" marR="0" indent="2286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2pPr>
      <a:lvl3pPr marL="0" marR="0" indent="4572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3pPr>
      <a:lvl4pPr marL="0" marR="0" indent="6858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4pPr>
      <a:lvl5pPr marL="0" marR="0" indent="9144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5pPr>
      <a:lvl6pPr marL="0" marR="0" indent="11430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6pPr>
      <a:lvl7pPr marL="0" marR="0" indent="13716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7pPr>
      <a:lvl8pPr marL="0" marR="0" indent="16002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8pPr>
      <a:lvl9pPr marL="0" marR="0" indent="1828800" algn="l" defTabSz="819150" latinLnBrk="0">
        <a:lnSpc>
          <a:spcPct val="12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tlas Typewriter Detai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12.png"/><Relationship Id="rId4" Type="http://schemas.openxmlformats.org/officeDocument/2006/relationships/image" Target="../media/image18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jpeg"/><Relationship Id="rId7" Type="http://schemas.openxmlformats.org/officeDocument/2006/relationships/image" Target="../media/image28.sv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11.png"/><Relationship Id="rId5" Type="http://schemas.openxmlformats.org/officeDocument/2006/relationships/image" Target="../media/image26.svg"/><Relationship Id="rId10" Type="http://schemas.openxmlformats.org/officeDocument/2006/relationships/image" Target="../media/image31.sv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jpeg"/><Relationship Id="rId7" Type="http://schemas.openxmlformats.org/officeDocument/2006/relationships/image" Target="../media/image28.sv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11.png"/><Relationship Id="rId5" Type="http://schemas.openxmlformats.org/officeDocument/2006/relationships/image" Target="../media/image26.svg"/><Relationship Id="rId10" Type="http://schemas.openxmlformats.org/officeDocument/2006/relationships/image" Target="../media/image31.svg"/><Relationship Id="rId4" Type="http://schemas.openxmlformats.org/officeDocument/2006/relationships/image" Target="../media/image32.png"/><Relationship Id="rId9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svg"/><Relationship Id="rId3" Type="http://schemas.openxmlformats.org/officeDocument/2006/relationships/image" Target="../media/image24.jpeg"/><Relationship Id="rId7" Type="http://schemas.openxmlformats.org/officeDocument/2006/relationships/image" Target="../media/image36.sv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3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5" Type="http://schemas.openxmlformats.org/officeDocument/2006/relationships/image" Target="../media/image8.png"/><Relationship Id="rId4" Type="http://schemas.openxmlformats.org/officeDocument/2006/relationships/image" Target="../media/image4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BCB83-7432-5721-2077-9C40C28CC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00_Camera 1j.jpg" descr="00_Camera 1j.jpg">
            <a:extLst>
              <a:ext uri="{FF2B5EF4-FFF2-40B4-BE49-F238E27FC236}">
                <a16:creationId xmlns:a16="http://schemas.microsoft.com/office/drawing/2014/main" id="{96273B8B-9671-6B46-2799-E60589B1E6F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0B37DA62-BA5E-8B75-8415-8BAF3A3B06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555449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E516B983-23D0-B7F6-D807-53C07F54462F}"/>
              </a:ext>
            </a:extLst>
          </p:cNvPr>
          <p:cNvSpPr txBox="1"/>
          <p:nvPr/>
        </p:nvSpPr>
        <p:spPr>
          <a:xfrm>
            <a:off x="3972813" y="5692570"/>
            <a:ext cx="17572881" cy="1397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98"/>
              </a:lnSpc>
            </a:pPr>
            <a:endParaRPr lang="en-US" sz="9600" b="1">
              <a:solidFill>
                <a:srgbClr val="FFFFFF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08CA2A-F42E-6517-0A0A-D1D16DC8FB0D}"/>
              </a:ext>
            </a:extLst>
          </p:cNvPr>
          <p:cNvSpPr txBox="1"/>
          <p:nvPr/>
        </p:nvSpPr>
        <p:spPr>
          <a:xfrm>
            <a:off x="1767840" y="6724369"/>
            <a:ext cx="19777854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914400" hangingPunct="1">
              <a:lnSpc>
                <a:spcPct val="100000"/>
              </a:lnSpc>
              <a:defRPr/>
            </a:pPr>
            <a:r>
              <a:rPr lang="en-IE" sz="9600" b="1" kern="1200" dirty="0">
                <a:solidFill>
                  <a:prstClr val="white"/>
                </a:solidFill>
                <a:latin typeface="Source Sans Pro"/>
                <a:cs typeface="Arial"/>
              </a:rPr>
              <a:t>Welcome to </a:t>
            </a:r>
            <a:endParaRPr kumimoji="0" lang="en-IE" sz="9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9600" b="1" kern="1200" dirty="0">
                <a:solidFill>
                  <a:prstClr val="white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Trinity’s </a:t>
            </a:r>
            <a:r>
              <a:rPr lang="en-IE" sz="9600" b="1" kern="1200" dirty="0">
                <a:solidFill>
                  <a:srgbClr val="CDDB00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Innovation Community</a:t>
            </a:r>
            <a:endParaRPr kumimoji="0" lang="en-IE" sz="9600" b="1" i="0" u="none" strike="noStrike" kern="1200" cap="none" spc="0" normalizeH="0" baseline="0" noProof="0" dirty="0">
              <a:ln>
                <a:noFill/>
              </a:ln>
              <a:solidFill>
                <a:srgbClr val="CDDB00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13">
            <a:extLst>
              <a:ext uri="{FF2B5EF4-FFF2-40B4-BE49-F238E27FC236}">
                <a16:creationId xmlns:a16="http://schemas.microsoft.com/office/drawing/2014/main" id="{9A121EBA-B177-E0E5-69D4-C725912CD1FC}"/>
              </a:ext>
            </a:extLst>
          </p:cNvPr>
          <p:cNvSpPr/>
          <p:nvPr/>
        </p:nvSpPr>
        <p:spPr>
          <a:xfrm flipH="1">
            <a:off x="1950720" y="9771357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A576619D-964C-7949-041F-156FD5B073A9}"/>
              </a:ext>
            </a:extLst>
          </p:cNvPr>
          <p:cNvSpPr/>
          <p:nvPr/>
        </p:nvSpPr>
        <p:spPr>
          <a:xfrm>
            <a:off x="505326" y="344342"/>
            <a:ext cx="6597019" cy="2259480"/>
          </a:xfrm>
          <a:custGeom>
            <a:avLst/>
            <a:gdLst/>
            <a:ahLst/>
            <a:cxnLst/>
            <a:rect l="l" t="t" r="r" b="b"/>
            <a:pathLst>
              <a:path w="4554901" h="1560054">
                <a:moveTo>
                  <a:pt x="0" y="0"/>
                </a:moveTo>
                <a:lnTo>
                  <a:pt x="4554901" y="0"/>
                </a:lnTo>
                <a:lnTo>
                  <a:pt x="4554901" y="1560053"/>
                </a:lnTo>
                <a:lnTo>
                  <a:pt x="0" y="15600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39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C28DB-9022-AB0D-B476-16B86049A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ircle">
            <a:extLst>
              <a:ext uri="{FF2B5EF4-FFF2-40B4-BE49-F238E27FC236}">
                <a16:creationId xmlns:a16="http://schemas.microsoft.com/office/drawing/2014/main" id="{7160CCB3-9E73-1CF8-67E3-78CFB9239EC8}"/>
              </a:ext>
            </a:extLst>
          </p:cNvPr>
          <p:cNvSpPr/>
          <p:nvPr/>
        </p:nvSpPr>
        <p:spPr>
          <a:xfrm>
            <a:off x="574889" y="12767068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17" name="Circle">
            <a:extLst>
              <a:ext uri="{FF2B5EF4-FFF2-40B4-BE49-F238E27FC236}">
                <a16:creationId xmlns:a16="http://schemas.microsoft.com/office/drawing/2014/main" id="{D31C5CAB-249A-D238-FE14-5EAC188002D5}"/>
              </a:ext>
            </a:extLst>
          </p:cNvPr>
          <p:cNvSpPr/>
          <p:nvPr/>
        </p:nvSpPr>
        <p:spPr>
          <a:xfrm>
            <a:off x="574889" y="571086"/>
            <a:ext cx="380967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18" name="Circle">
            <a:extLst>
              <a:ext uri="{FF2B5EF4-FFF2-40B4-BE49-F238E27FC236}">
                <a16:creationId xmlns:a16="http://schemas.microsoft.com/office/drawing/2014/main" id="{3E501803-CE29-CC16-9317-C696EBCF4A57}"/>
              </a:ext>
            </a:extLst>
          </p:cNvPr>
          <p:cNvSpPr/>
          <p:nvPr/>
        </p:nvSpPr>
        <p:spPr>
          <a:xfrm>
            <a:off x="23428145" y="12767068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19" name="Circle">
            <a:extLst>
              <a:ext uri="{FF2B5EF4-FFF2-40B4-BE49-F238E27FC236}">
                <a16:creationId xmlns:a16="http://schemas.microsoft.com/office/drawing/2014/main" id="{D079E61E-32DD-FA48-D6C0-932667CD6D24}"/>
              </a:ext>
            </a:extLst>
          </p:cNvPr>
          <p:cNvSpPr/>
          <p:nvPr/>
        </p:nvSpPr>
        <p:spPr>
          <a:xfrm>
            <a:off x="23428145" y="571086"/>
            <a:ext cx="380966" cy="380967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DF81C4-978A-312F-6321-E8490B16EEF3}"/>
              </a:ext>
            </a:extLst>
          </p:cNvPr>
          <p:cNvGrpSpPr/>
          <p:nvPr/>
        </p:nvGrpSpPr>
        <p:grpSpPr>
          <a:xfrm>
            <a:off x="574889" y="571086"/>
            <a:ext cx="23234222" cy="12576949"/>
            <a:chOff x="574889" y="571086"/>
            <a:chExt cx="23234222" cy="12576949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08D5E69E-5ADE-8E32-2203-B84441876D48}"/>
                </a:ext>
              </a:extLst>
            </p:cNvPr>
            <p:cNvSpPr/>
            <p:nvPr/>
          </p:nvSpPr>
          <p:spPr>
            <a:xfrm>
              <a:off x="574889" y="571086"/>
              <a:ext cx="380967" cy="380967"/>
            </a:xfrm>
            <a:prstGeom prst="ellipse">
              <a:avLst/>
            </a:prstGeom>
            <a:ln w="12700">
              <a:solidFill>
                <a:srgbClr val="FFFFFF"/>
              </a:solidFill>
              <a:miter lim="400000"/>
            </a:ln>
          </p:spPr>
          <p:txBody>
            <a:bodyPr lIns="76200" tIns="76200" rIns="76200" bIns="76200" anchor="ctr"/>
            <a:lstStyle/>
            <a:p>
              <a:pPr algn="ctr" defTabSz="590550">
                <a:lnSpc>
                  <a:spcPct val="100000"/>
                </a:lnSpc>
                <a:defRPr sz="3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Roobert Portal Regular"/>
                  <a:ea typeface="Roobert Portal Regular"/>
                  <a:cs typeface="Roobert Portal Regular"/>
                  <a:sym typeface="Roobert Portal Regular"/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7EF14314-8FD8-D1E1-9A47-C764936C9CBD}"/>
                </a:ext>
              </a:extLst>
            </p:cNvPr>
            <p:cNvSpPr/>
            <p:nvPr/>
          </p:nvSpPr>
          <p:spPr>
            <a:xfrm>
              <a:off x="574889" y="12767068"/>
              <a:ext cx="380967" cy="380967"/>
            </a:xfrm>
            <a:prstGeom prst="ellipse">
              <a:avLst/>
            </a:prstGeom>
            <a:ln w="12700">
              <a:solidFill>
                <a:srgbClr val="FFFFFF"/>
              </a:solidFill>
              <a:miter lim="400000"/>
            </a:ln>
          </p:spPr>
          <p:txBody>
            <a:bodyPr lIns="76200" tIns="76200" rIns="76200" bIns="76200" anchor="ctr"/>
            <a:lstStyle/>
            <a:p>
              <a:pPr algn="ctr" defTabSz="590550">
                <a:lnSpc>
                  <a:spcPct val="100000"/>
                </a:lnSpc>
                <a:defRPr sz="3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Roobert Portal Regular"/>
                  <a:ea typeface="Roobert Portal Regular"/>
                  <a:cs typeface="Roobert Portal Regular"/>
                  <a:sym typeface="Roobert Portal Regular"/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7D55AD36-2DE0-E65D-F53B-44328178181D}"/>
                </a:ext>
              </a:extLst>
            </p:cNvPr>
            <p:cNvSpPr/>
            <p:nvPr/>
          </p:nvSpPr>
          <p:spPr>
            <a:xfrm>
              <a:off x="23428145" y="12767068"/>
              <a:ext cx="380966" cy="380967"/>
            </a:xfrm>
            <a:prstGeom prst="ellipse">
              <a:avLst/>
            </a:prstGeom>
            <a:ln w="12700">
              <a:solidFill>
                <a:srgbClr val="FFFFFF"/>
              </a:solidFill>
              <a:miter lim="400000"/>
            </a:ln>
          </p:spPr>
          <p:txBody>
            <a:bodyPr lIns="76200" tIns="76200" rIns="76200" bIns="76200" anchor="ctr"/>
            <a:lstStyle/>
            <a:p>
              <a:pPr algn="ctr" defTabSz="590550">
                <a:lnSpc>
                  <a:spcPct val="100000"/>
                </a:lnSpc>
                <a:defRPr sz="3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Roobert Portal Regular"/>
                  <a:ea typeface="Roobert Portal Regular"/>
                  <a:cs typeface="Roobert Portal Regular"/>
                  <a:sym typeface="Roobert Portal Regular"/>
                </a:defRPr>
              </a:pPr>
              <a:endParaRPr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9CEB378C-C979-EA33-3946-B5D819E2DF9E}"/>
                </a:ext>
              </a:extLst>
            </p:cNvPr>
            <p:cNvSpPr/>
            <p:nvPr/>
          </p:nvSpPr>
          <p:spPr>
            <a:xfrm>
              <a:off x="23428145" y="571086"/>
              <a:ext cx="380966" cy="380967"/>
            </a:xfrm>
            <a:prstGeom prst="ellipse">
              <a:avLst/>
            </a:prstGeom>
            <a:ln w="12700">
              <a:solidFill>
                <a:srgbClr val="FFFFFF"/>
              </a:solidFill>
              <a:miter lim="400000"/>
            </a:ln>
          </p:spPr>
          <p:txBody>
            <a:bodyPr lIns="76200" tIns="76200" rIns="76200" bIns="76200" anchor="ctr"/>
            <a:lstStyle/>
            <a:p>
              <a:pPr algn="ctr" defTabSz="590550">
                <a:lnSpc>
                  <a:spcPct val="100000"/>
                </a:lnSpc>
                <a:defRPr sz="3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Roobert Portal Regular"/>
                  <a:ea typeface="Roobert Portal Regular"/>
                  <a:cs typeface="Roobert Portal Regular"/>
                  <a:sym typeface="Roobert Portal Regular"/>
                </a:defRPr>
              </a:pPr>
              <a:endParaRPr/>
            </a:p>
          </p:txBody>
        </p:sp>
      </p:grpSp>
      <p:sp>
        <p:nvSpPr>
          <p:cNvPr id="17" name="Location">
            <a:extLst>
              <a:ext uri="{FF2B5EF4-FFF2-40B4-BE49-F238E27FC236}">
                <a16:creationId xmlns:a16="http://schemas.microsoft.com/office/drawing/2014/main" id="{6F7A0CE5-F639-9C50-946B-436745CB5A36}"/>
              </a:ext>
            </a:extLst>
          </p:cNvPr>
          <p:cNvSpPr txBox="1"/>
          <p:nvPr/>
        </p:nvSpPr>
        <p:spPr>
          <a:xfrm>
            <a:off x="10609907" y="12730354"/>
            <a:ext cx="12446226" cy="49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lvl="1" algn="r">
              <a:defRPr sz="9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IE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Trinity </a:t>
            </a:r>
            <a:r>
              <a:rPr lang="en-IE" sz="2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TRINITY</a:t>
            </a:r>
            <a:r>
              <a:rPr lang="en-IE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INNOVATION HUB, Innovation &amp; Enterprise</a:t>
            </a:r>
          </a:p>
        </p:txBody>
      </p:sp>
      <p:sp>
        <p:nvSpPr>
          <p:cNvPr id="2" name="Location">
            <a:extLst>
              <a:ext uri="{FF2B5EF4-FFF2-40B4-BE49-F238E27FC236}">
                <a16:creationId xmlns:a16="http://schemas.microsoft.com/office/drawing/2014/main" id="{41E42A22-AC82-EED9-A4B2-082336C5117F}"/>
              </a:ext>
            </a:extLst>
          </p:cNvPr>
          <p:cNvSpPr txBox="1"/>
          <p:nvPr/>
        </p:nvSpPr>
        <p:spPr>
          <a:xfrm>
            <a:off x="1134507" y="12730354"/>
            <a:ext cx="12446226" cy="49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lvl="1">
              <a:defRPr sz="9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IE"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Building</a:t>
            </a:r>
          </a:p>
        </p:txBody>
      </p:sp>
      <p:pic>
        <p:nvPicPr>
          <p:cNvPr id="4" name="Picture 3" descr="A group of people riding bicycles in a courtyard&#10;&#10;AI-generated content may be incorrect.">
            <a:extLst>
              <a:ext uri="{FF2B5EF4-FFF2-40B4-BE49-F238E27FC236}">
                <a16:creationId xmlns:a16="http://schemas.microsoft.com/office/drawing/2014/main" id="{BA4E13CB-C0DF-D5FD-114C-48C16A4A28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0D888E28-1D8B-66AF-88B7-040BB6A27B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67" y="-76088"/>
            <a:ext cx="24519267" cy="1379208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13942D-B895-3EA5-D3DF-5F007CCBF2B6}"/>
              </a:ext>
            </a:extLst>
          </p:cNvPr>
          <p:cNvSpPr/>
          <p:nvPr/>
        </p:nvSpPr>
        <p:spPr>
          <a:xfrm>
            <a:off x="-135267" y="-76088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BE11B7-19E9-5847-A044-2BF2AABC33B0}"/>
              </a:ext>
            </a:extLst>
          </p:cNvPr>
          <p:cNvSpPr txBox="1"/>
          <p:nvPr/>
        </p:nvSpPr>
        <p:spPr>
          <a:xfrm>
            <a:off x="1530746" y="852564"/>
            <a:ext cx="13279286" cy="19266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lvl="1" indent="0"/>
            <a:r>
              <a:rPr kumimoji="0" lang="en-US" sz="9600" b="0" i="0" u="none" strike="noStrike" cap="none" spc="0" normalizeH="0" baseline="0">
                <a:ln w="28575" cmpd="sng">
                  <a:solidFill>
                    <a:schemeClr val="bg1"/>
                  </a:solidFill>
                </a:ln>
                <a:noFill/>
                <a:effectLst/>
                <a:uFillTx/>
                <a:latin typeface="Source Sans Pro" panose="020B0503030403020204" pitchFamily="34" charset="0"/>
                <a:ea typeface="Source Sans Pro" panose="020B0503030403020204" pitchFamily="34" charset="0"/>
                <a:sym typeface="Atlas Grotesk Detail"/>
              </a:rPr>
              <a:t>CONTENTS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D2C778-1AD8-1DF4-369E-71D0FA2F96A3}"/>
              </a:ext>
            </a:extLst>
          </p:cNvPr>
          <p:cNvSpPr txBox="1"/>
          <p:nvPr/>
        </p:nvSpPr>
        <p:spPr>
          <a:xfrm>
            <a:off x="5361212" y="3587857"/>
            <a:ext cx="2764327" cy="32193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l" defTabSz="8191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600" b="0" i="0" u="none" strike="noStrike" cap="none" spc="0" normalizeH="0" baseline="0">
                <a:ln w="66675">
                  <a:solidFill>
                    <a:srgbClr val="CDDB00"/>
                  </a:solidFill>
                </a:ln>
                <a:noFill/>
                <a:effectLst/>
                <a:uFillTx/>
                <a:latin typeface="+mn-lt"/>
                <a:ea typeface="+mn-ea"/>
                <a:cs typeface="+mn-cs"/>
                <a:sym typeface="Atlas Grotesk Detail"/>
              </a:rPr>
              <a:t>01</a:t>
            </a:r>
          </a:p>
        </p:txBody>
      </p:sp>
      <p:sp>
        <p:nvSpPr>
          <p:cNvPr id="19" name="AutoShape 13">
            <a:extLst>
              <a:ext uri="{FF2B5EF4-FFF2-40B4-BE49-F238E27FC236}">
                <a16:creationId xmlns:a16="http://schemas.microsoft.com/office/drawing/2014/main" id="{85D2A9EC-C947-CA89-1453-78357D0A0B24}"/>
              </a:ext>
            </a:extLst>
          </p:cNvPr>
          <p:cNvSpPr/>
          <p:nvPr/>
        </p:nvSpPr>
        <p:spPr>
          <a:xfrm flipH="1" flipV="1">
            <a:off x="5039181" y="4295100"/>
            <a:ext cx="0" cy="192668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0" name="AutoShape 13">
            <a:extLst>
              <a:ext uri="{FF2B5EF4-FFF2-40B4-BE49-F238E27FC236}">
                <a16:creationId xmlns:a16="http://schemas.microsoft.com/office/drawing/2014/main" id="{2D1F772C-9F64-8579-4895-42E1D6E5BA51}"/>
              </a:ext>
            </a:extLst>
          </p:cNvPr>
          <p:cNvSpPr/>
          <p:nvPr/>
        </p:nvSpPr>
        <p:spPr>
          <a:xfrm flipH="1" flipV="1">
            <a:off x="5049282" y="8904392"/>
            <a:ext cx="0" cy="192668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1" name="AutoShape 13">
            <a:extLst>
              <a:ext uri="{FF2B5EF4-FFF2-40B4-BE49-F238E27FC236}">
                <a16:creationId xmlns:a16="http://schemas.microsoft.com/office/drawing/2014/main" id="{6022D88A-39A9-BF92-3A8F-29D87E022CFD}"/>
              </a:ext>
            </a:extLst>
          </p:cNvPr>
          <p:cNvSpPr/>
          <p:nvPr/>
        </p:nvSpPr>
        <p:spPr>
          <a:xfrm flipH="1" flipV="1">
            <a:off x="14406960" y="4381400"/>
            <a:ext cx="0" cy="192668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62691A6-BBFA-636D-59A8-8C139DC3D371}"/>
              </a:ext>
            </a:extLst>
          </p:cNvPr>
          <p:cNvSpPr txBox="1"/>
          <p:nvPr/>
        </p:nvSpPr>
        <p:spPr>
          <a:xfrm>
            <a:off x="5361212" y="8159105"/>
            <a:ext cx="2764327" cy="32193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l" defTabSz="8191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600" b="0" i="0" u="none" strike="noStrike" cap="none" spc="0" normalizeH="0" baseline="0">
                <a:ln w="66675">
                  <a:solidFill>
                    <a:srgbClr val="CDDB00"/>
                  </a:solidFill>
                </a:ln>
                <a:noFill/>
                <a:effectLst/>
                <a:uFillTx/>
                <a:latin typeface="+mn-lt"/>
                <a:ea typeface="+mn-ea"/>
                <a:cs typeface="+mn-cs"/>
                <a:sym typeface="Atlas Grotesk Detail"/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EE70FE-DCCE-3B6B-22C9-D8471D1F6F0C}"/>
              </a:ext>
            </a:extLst>
          </p:cNvPr>
          <p:cNvSpPr txBox="1"/>
          <p:nvPr/>
        </p:nvSpPr>
        <p:spPr>
          <a:xfrm>
            <a:off x="14810032" y="3638657"/>
            <a:ext cx="2764327" cy="32193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l" defTabSz="8191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600" b="0" i="0" u="none" strike="noStrike" cap="none" spc="0" normalizeH="0" baseline="0">
                <a:ln w="66675">
                  <a:solidFill>
                    <a:srgbClr val="CDDB00"/>
                  </a:solidFill>
                </a:ln>
                <a:noFill/>
                <a:effectLst/>
                <a:uFillTx/>
                <a:latin typeface="+mn-lt"/>
                <a:ea typeface="+mn-ea"/>
                <a:cs typeface="+mn-cs"/>
                <a:sym typeface="Atlas Grotesk Detail"/>
              </a:rPr>
              <a:t>02</a:t>
            </a:r>
          </a:p>
        </p:txBody>
      </p:sp>
      <p:sp>
        <p:nvSpPr>
          <p:cNvPr id="24" name="AutoShape 13">
            <a:extLst>
              <a:ext uri="{FF2B5EF4-FFF2-40B4-BE49-F238E27FC236}">
                <a16:creationId xmlns:a16="http://schemas.microsoft.com/office/drawing/2014/main" id="{F55C4939-C499-8C4D-7880-1D2A5B9EDA04}"/>
              </a:ext>
            </a:extLst>
          </p:cNvPr>
          <p:cNvSpPr/>
          <p:nvPr/>
        </p:nvSpPr>
        <p:spPr>
          <a:xfrm flipH="1" flipV="1">
            <a:off x="14498102" y="8861831"/>
            <a:ext cx="0" cy="192668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0D2BE3-BD23-4C9E-804F-16C59F023FF4}"/>
              </a:ext>
            </a:extLst>
          </p:cNvPr>
          <p:cNvSpPr txBox="1"/>
          <p:nvPr/>
        </p:nvSpPr>
        <p:spPr>
          <a:xfrm>
            <a:off x="14810032" y="8116544"/>
            <a:ext cx="2764327" cy="32193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l" defTabSz="8191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600" b="0" i="0" u="none" strike="noStrike" cap="none" spc="0" normalizeH="0" baseline="0">
                <a:ln w="66675">
                  <a:solidFill>
                    <a:srgbClr val="CDDB00"/>
                  </a:solidFill>
                </a:ln>
                <a:noFill/>
                <a:effectLst/>
                <a:uFillTx/>
                <a:latin typeface="+mn-lt"/>
                <a:ea typeface="+mn-ea"/>
                <a:cs typeface="+mn-cs"/>
                <a:sym typeface="Atlas Grotesk Detail"/>
              </a:rPr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DBEC79-9215-39CC-3CA2-26496C345173}"/>
              </a:ext>
            </a:extLst>
          </p:cNvPr>
          <p:cNvSpPr txBox="1"/>
          <p:nvPr/>
        </p:nvSpPr>
        <p:spPr>
          <a:xfrm>
            <a:off x="7958294" y="4777481"/>
            <a:ext cx="48940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3200" b="1" kern="1200" dirty="0">
                <a:solidFill>
                  <a:prstClr val="white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TRINITY INNOVATION HUB</a:t>
            </a:r>
            <a:r>
              <a:rPr kumimoji="0" lang="en-I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, TRINITY’S </a:t>
            </a:r>
            <a:r>
              <a:rPr lang="en-IE" sz="3200" b="1" kern="1200" noProof="0" dirty="0">
                <a:solidFill>
                  <a:prstClr val="white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INNOVATION COMMUNITY</a:t>
            </a:r>
            <a:endParaRPr kumimoji="0" lang="en-I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DFA744-FF3F-C7B4-36F6-C02C324A3D50}"/>
              </a:ext>
            </a:extLst>
          </p:cNvPr>
          <p:cNvSpPr txBox="1"/>
          <p:nvPr/>
        </p:nvSpPr>
        <p:spPr>
          <a:xfrm>
            <a:off x="7958294" y="9344212"/>
            <a:ext cx="48940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3200" b="1" kern="1200">
                <a:solidFill>
                  <a:prstClr val="white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PARTNERSHIP POSSIBILITIES</a:t>
            </a:r>
            <a:endParaRPr kumimoji="0" lang="en-IE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4B52FD-DAE3-A914-598C-C9F79A79AEC8}"/>
              </a:ext>
            </a:extLst>
          </p:cNvPr>
          <p:cNvSpPr txBox="1"/>
          <p:nvPr/>
        </p:nvSpPr>
        <p:spPr>
          <a:xfrm>
            <a:off x="17574359" y="4806131"/>
            <a:ext cx="48940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3200" b="1" kern="1200" noProof="0">
                <a:solidFill>
                  <a:prstClr val="white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OUR VALUE PROPOSITION</a:t>
            </a:r>
            <a:endParaRPr kumimoji="0" lang="en-IE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F9DC0C7-CD03-95C9-C731-5052F0CA6223}"/>
              </a:ext>
            </a:extLst>
          </p:cNvPr>
          <p:cNvSpPr txBox="1"/>
          <p:nvPr/>
        </p:nvSpPr>
        <p:spPr>
          <a:xfrm>
            <a:off x="17574359" y="9286562"/>
            <a:ext cx="5853786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Arial"/>
              </a:rPr>
              <a:t>BUILDING THE FUTURE TOGETHER </a:t>
            </a:r>
            <a:endParaRPr lang="en-IE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8A9C63-D830-1AA1-D348-D362A0B2F209}"/>
              </a:ext>
            </a:extLst>
          </p:cNvPr>
          <p:cNvSpPr txBox="1"/>
          <p:nvPr/>
        </p:nvSpPr>
        <p:spPr>
          <a:xfrm>
            <a:off x="29464000" y="6744258"/>
            <a:ext cx="153953" cy="10402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6200" tIns="76200" rIns="76200" bIns="76200" numCol="1" spcCol="38100" rtlCol="0" anchor="ctr">
            <a:spAutoFit/>
          </a:bodyPr>
          <a:lstStyle/>
          <a:p>
            <a:pPr marL="0" marR="0" indent="0" algn="l" defTabSz="8191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spc="0" normalizeH="0" baseline="0">
              <a:ln>
                <a:noFill/>
              </a:ln>
              <a:solidFill>
                <a:schemeClr val="accent4">
                  <a:hueOff val="-2152313"/>
                  <a:satOff val="1017"/>
                  <a:lumOff val="7702"/>
                </a:schemeClr>
              </a:solidFill>
              <a:effectLst/>
              <a:uFillTx/>
              <a:latin typeface="+mn-lt"/>
              <a:ea typeface="+mn-ea"/>
              <a:cs typeface="+mn-cs"/>
              <a:sym typeface="Atlas Grotesk Detail"/>
            </a:endParaRPr>
          </a:p>
        </p:txBody>
      </p:sp>
      <p:sp>
        <p:nvSpPr>
          <p:cNvPr id="5" name="Freeform 55">
            <a:extLst>
              <a:ext uri="{FF2B5EF4-FFF2-40B4-BE49-F238E27FC236}">
                <a16:creationId xmlns:a16="http://schemas.microsoft.com/office/drawing/2014/main" id="{BFA97B4E-319F-B5C5-5A41-101481B55F1C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9" name="TextBox 56">
            <a:extLst>
              <a:ext uri="{FF2B5EF4-FFF2-40B4-BE49-F238E27FC236}">
                <a16:creationId xmlns:a16="http://schemas.microsoft.com/office/drawing/2014/main" id="{60C9D7E4-EAC9-BE29-EC69-C2D4C81780E7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1D76CE5E-C66F-0B6C-9364-46C1F974BF5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4306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53C3D-C75F-13C8-C671-6F45FAC56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ity with buildings and a river&#10;&#10;AI-generated content may be incorrect.">
            <a:extLst>
              <a:ext uri="{FF2B5EF4-FFF2-40B4-BE49-F238E27FC236}">
                <a16:creationId xmlns:a16="http://schemas.microsoft.com/office/drawing/2014/main" id="{815E4615-BF9D-A406-8511-51A493F108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39" y="25256"/>
            <a:ext cx="24378088" cy="133996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A23B03-FFC1-6202-A4EA-7722D1E3AD86}"/>
              </a:ext>
            </a:extLst>
          </p:cNvPr>
          <p:cNvSpPr txBox="1"/>
          <p:nvPr/>
        </p:nvSpPr>
        <p:spPr>
          <a:xfrm>
            <a:off x="2398556" y="8262199"/>
            <a:ext cx="5173420" cy="54538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l" defTabSz="8191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700" b="0" i="0" u="none" strike="noStrike" cap="none" spc="0" normalizeH="0" baseline="0">
                <a:ln w="66675">
                  <a:solidFill>
                    <a:srgbClr val="CDDB00"/>
                  </a:solidFill>
                </a:ln>
                <a:noFill/>
                <a:effectLst/>
                <a:uFillTx/>
                <a:latin typeface="+mn-lt"/>
                <a:ea typeface="+mn-ea"/>
                <a:cs typeface="+mn-cs"/>
                <a:sym typeface="Atlas Grotesk Detail"/>
              </a:rPr>
              <a:t>01</a:t>
            </a:r>
          </a:p>
        </p:txBody>
      </p:sp>
      <p:sp>
        <p:nvSpPr>
          <p:cNvPr id="3" name="AutoShape 13">
            <a:extLst>
              <a:ext uri="{FF2B5EF4-FFF2-40B4-BE49-F238E27FC236}">
                <a16:creationId xmlns:a16="http://schemas.microsoft.com/office/drawing/2014/main" id="{88DE5E4C-5F1D-EA56-E625-82EDC4D0453E}"/>
              </a:ext>
            </a:extLst>
          </p:cNvPr>
          <p:cNvSpPr/>
          <p:nvPr/>
        </p:nvSpPr>
        <p:spPr>
          <a:xfrm flipH="1" flipV="1">
            <a:off x="2076525" y="9961617"/>
            <a:ext cx="0" cy="268671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6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EB8402-2EFE-B04A-ECF2-80EBE2BF84B1}"/>
              </a:ext>
            </a:extLst>
          </p:cNvPr>
          <p:cNvSpPr txBox="1"/>
          <p:nvPr/>
        </p:nvSpPr>
        <p:spPr>
          <a:xfrm>
            <a:off x="6458678" y="10850456"/>
            <a:ext cx="128168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5400" b="1" kern="1200" dirty="0">
                <a:solidFill>
                  <a:prstClr val="white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TRINITY INNOVATION HUB</a:t>
            </a:r>
            <a:r>
              <a:rPr kumimoji="0" lang="en-IE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 pitchFamily="34" charset="0"/>
                <a:cs typeface="Arial" panose="020B0604020202020204" pitchFamily="34" charset="0"/>
              </a:rPr>
              <a:t>, TRINITY’S </a:t>
            </a:r>
            <a:r>
              <a:rPr lang="en-IE" sz="5400" b="1" kern="1200" noProof="0" dirty="0">
                <a:solidFill>
                  <a:prstClr val="white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INNOVATION COMMUNITY</a:t>
            </a:r>
            <a:endParaRPr kumimoji="0" lang="en-IE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55">
            <a:extLst>
              <a:ext uri="{FF2B5EF4-FFF2-40B4-BE49-F238E27FC236}">
                <a16:creationId xmlns:a16="http://schemas.microsoft.com/office/drawing/2014/main" id="{B6FCCDEB-E44F-6F53-5376-035DA6024F03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6" name="TextBox 56">
            <a:extLst>
              <a:ext uri="{FF2B5EF4-FFF2-40B4-BE49-F238E27FC236}">
                <a16:creationId xmlns:a16="http://schemas.microsoft.com/office/drawing/2014/main" id="{60D7800C-D01D-9B61-D9D0-DB32076D9975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56B30E7D-BD00-E262-A980-73024318A7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8027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C15FE-A038-FFFA-6651-20CABA546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ircle">
            <a:extLst>
              <a:ext uri="{FF2B5EF4-FFF2-40B4-BE49-F238E27FC236}">
                <a16:creationId xmlns:a16="http://schemas.microsoft.com/office/drawing/2014/main" id="{AA876123-E450-49D4-B98A-6FC27DD8C735}"/>
              </a:ext>
            </a:extLst>
          </p:cNvPr>
          <p:cNvSpPr/>
          <p:nvPr/>
        </p:nvSpPr>
        <p:spPr>
          <a:xfrm>
            <a:off x="580641" y="3163728"/>
            <a:ext cx="8194962" cy="8194961"/>
          </a:xfrm>
          <a:prstGeom prst="ellipse">
            <a:avLst/>
          </a:prstGeom>
          <a:ln w="57150" cap="rnd">
            <a:solidFill>
              <a:srgbClr val="FFFFFF"/>
            </a:solidFill>
            <a:prstDash val="sysDot"/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0" name="Open to the World,…">
            <a:extLst>
              <a:ext uri="{FF2B5EF4-FFF2-40B4-BE49-F238E27FC236}">
                <a16:creationId xmlns:a16="http://schemas.microsoft.com/office/drawing/2014/main" id="{2761AF00-E0A6-3CF5-2529-22E520719722}"/>
              </a:ext>
            </a:extLst>
          </p:cNvPr>
          <p:cNvSpPr txBox="1"/>
          <p:nvPr/>
        </p:nvSpPr>
        <p:spPr>
          <a:xfrm>
            <a:off x="13438093" y="7069886"/>
            <a:ext cx="689860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000" b="1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Grand Canal Dock</a:t>
            </a:r>
            <a:endParaRPr sz="3000" b="1"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93D1CD38-4128-39A5-2BA1-9318DECD0EF7}"/>
              </a:ext>
            </a:extLst>
          </p:cNvPr>
          <p:cNvSpPr/>
          <p:nvPr/>
        </p:nvSpPr>
        <p:spPr>
          <a:xfrm>
            <a:off x="14885845" y="5437329"/>
            <a:ext cx="3834499" cy="3834499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67FE732-8AA2-B770-E0EF-1CED3869E8CC}"/>
              </a:ext>
            </a:extLst>
          </p:cNvPr>
          <p:cNvCxnSpPr>
            <a:cxnSpLocks/>
          </p:cNvCxnSpPr>
          <p:nvPr/>
        </p:nvCxnSpPr>
        <p:spPr>
          <a:xfrm>
            <a:off x="12982179" y="7309072"/>
            <a:ext cx="1598507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Open to the World,…">
            <a:extLst>
              <a:ext uri="{FF2B5EF4-FFF2-40B4-BE49-F238E27FC236}">
                <a16:creationId xmlns:a16="http://schemas.microsoft.com/office/drawing/2014/main" id="{20F5BA5A-13F3-C9B7-2B5F-9AA8FD48270A}"/>
              </a:ext>
            </a:extLst>
          </p:cNvPr>
          <p:cNvSpPr txBox="1"/>
          <p:nvPr/>
        </p:nvSpPr>
        <p:spPr>
          <a:xfrm>
            <a:off x="5663656" y="6039502"/>
            <a:ext cx="5313008" cy="13726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4400" b="1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Trinity Business School</a:t>
            </a:r>
            <a:endParaRPr sz="4400" b="1"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25" name="Open to the World,…">
            <a:extLst>
              <a:ext uri="{FF2B5EF4-FFF2-40B4-BE49-F238E27FC236}">
                <a16:creationId xmlns:a16="http://schemas.microsoft.com/office/drawing/2014/main" id="{5A7951A3-8494-2CEA-268C-3A2955C65045}"/>
              </a:ext>
            </a:extLst>
          </p:cNvPr>
          <p:cNvSpPr txBox="1"/>
          <p:nvPr/>
        </p:nvSpPr>
        <p:spPr>
          <a:xfrm>
            <a:off x="5663656" y="7596240"/>
            <a:ext cx="5313008" cy="1317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2800">
                <a:ea typeface="Open Sans Semibold" panose="020B0606030504020204" pitchFamily="34" charset="0"/>
                <a:cs typeface="Open Sans Semibold" panose="020B0606030504020204" pitchFamily="34" charset="0"/>
              </a:rPr>
              <a:t>At the heart of the university — supporting students, researchers, and Trinity partners.</a:t>
            </a: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DC202949-2884-EFFE-88CD-434D28CDA436}"/>
              </a:ext>
            </a:extLst>
          </p:cNvPr>
          <p:cNvSpPr/>
          <p:nvPr/>
        </p:nvSpPr>
        <p:spPr>
          <a:xfrm>
            <a:off x="5480394" y="4043815"/>
            <a:ext cx="6195981" cy="6233268"/>
          </a:xfrm>
          <a:prstGeom prst="ellipse">
            <a:avLst/>
          </a:prstGeom>
          <a:ln w="57150" cap="rnd">
            <a:solidFill>
              <a:srgbClr val="FFFFFF"/>
            </a:solidFill>
            <a:prstDash val="sysDot"/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C1B0D571-6255-49E9-C4CE-1F7287BEF302}"/>
              </a:ext>
            </a:extLst>
          </p:cNvPr>
          <p:cNvSpPr/>
          <p:nvPr/>
        </p:nvSpPr>
        <p:spPr>
          <a:xfrm>
            <a:off x="0" y="0"/>
            <a:ext cx="24384000" cy="13716000"/>
          </a:xfrm>
          <a:custGeom>
            <a:avLst/>
            <a:gdLst/>
            <a:ahLst/>
            <a:cxnLst/>
            <a:rect l="l" t="t" r="r" b="b"/>
            <a:pathLst>
              <a:path w="18288000" h="11860802">
                <a:moveTo>
                  <a:pt x="0" y="0"/>
                </a:moveTo>
                <a:lnTo>
                  <a:pt x="18288000" y="0"/>
                </a:lnTo>
                <a:lnTo>
                  <a:pt x="18288000" y="11860802"/>
                </a:lnTo>
                <a:lnTo>
                  <a:pt x="0" y="1186080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1B4EA917-7B85-23B7-5932-2CEE4B7FAAAA}"/>
              </a:ext>
            </a:extLst>
          </p:cNvPr>
          <p:cNvPicPr>
            <a:picLocks/>
          </p:cNvPicPr>
          <p:nvPr/>
        </p:nvPicPr>
        <p:blipFill>
          <a:blip r:embed="rId3" cstate="email">
            <a:alphaModFix amt="8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67" y="38825"/>
            <a:ext cx="24519267" cy="1379208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Freeform 55">
            <a:extLst>
              <a:ext uri="{FF2B5EF4-FFF2-40B4-BE49-F238E27FC236}">
                <a16:creationId xmlns:a16="http://schemas.microsoft.com/office/drawing/2014/main" id="{812D8E75-FFD8-62F5-8521-6C9C8C2A1692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6" name="TextBox 56">
            <a:extLst>
              <a:ext uri="{FF2B5EF4-FFF2-40B4-BE49-F238E27FC236}">
                <a16:creationId xmlns:a16="http://schemas.microsoft.com/office/drawing/2014/main" id="{D7C14E66-5335-8F31-7666-8EC5F371C7D9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B1CE04C5-3465-3830-C905-B3415D4D6BE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Body text copy">
            <a:extLst>
              <a:ext uri="{FF2B5EF4-FFF2-40B4-BE49-F238E27FC236}">
                <a16:creationId xmlns:a16="http://schemas.microsoft.com/office/drawing/2014/main" id="{5820912A-49B0-F113-DD50-7EF072C71EB9}"/>
              </a:ext>
            </a:extLst>
          </p:cNvPr>
          <p:cNvSpPr/>
          <p:nvPr/>
        </p:nvSpPr>
        <p:spPr>
          <a:xfrm>
            <a:off x="2071757" y="503102"/>
            <a:ext cx="22732672" cy="1035338"/>
          </a:xfrm>
          <a:prstGeom prst="rect">
            <a:avLst/>
          </a:prstGeom>
        </p:spPr>
        <p:txBody>
          <a:bodyPr spcFirstLastPara="0" lIns="178506" tIns="89254" rIns="178506" bIns="0" anchor="t"/>
          <a:lstStyle/>
          <a:p>
            <a:pPr defTabSz="1828800">
              <a:lnSpc>
                <a:spcPct val="100000"/>
              </a:lnSpc>
              <a:defRPr/>
            </a:pPr>
            <a:r>
              <a:rPr lang="fr-FR" sz="5600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TRINITY INNOVATION HUB  - </a:t>
            </a:r>
            <a:r>
              <a:rPr lang="fr-FR" sz="5600" b="1" kern="1200" dirty="0">
                <a:solidFill>
                  <a:srgbClr val="9CD9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INTENSIFYING INNOVATION  </a:t>
            </a:r>
            <a:endParaRPr lang="fr-FR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2" name="AutoShape 13">
            <a:extLst>
              <a:ext uri="{FF2B5EF4-FFF2-40B4-BE49-F238E27FC236}">
                <a16:creationId xmlns:a16="http://schemas.microsoft.com/office/drawing/2014/main" id="{C9C25539-01E7-E23C-4E80-0847E7BEF438}"/>
              </a:ext>
            </a:extLst>
          </p:cNvPr>
          <p:cNvSpPr/>
          <p:nvPr/>
        </p:nvSpPr>
        <p:spPr>
          <a:xfrm flipH="1">
            <a:off x="-258790" y="1602566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F70B11-BDFC-662F-3A8A-E20AA806CFAC}"/>
              </a:ext>
            </a:extLst>
          </p:cNvPr>
          <p:cNvSpPr/>
          <p:nvPr/>
        </p:nvSpPr>
        <p:spPr>
          <a:xfrm>
            <a:off x="-163452" y="0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  <p:sp>
        <p:nvSpPr>
          <p:cNvPr id="14" name="Open to the World,…">
            <a:extLst>
              <a:ext uri="{FF2B5EF4-FFF2-40B4-BE49-F238E27FC236}">
                <a16:creationId xmlns:a16="http://schemas.microsoft.com/office/drawing/2014/main" id="{161FBFEB-D395-34F1-831D-548359F3AA27}"/>
              </a:ext>
            </a:extLst>
          </p:cNvPr>
          <p:cNvSpPr txBox="1"/>
          <p:nvPr/>
        </p:nvSpPr>
        <p:spPr>
          <a:xfrm>
            <a:off x="18704269" y="7124654"/>
            <a:ext cx="4243535" cy="7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4400" b="1"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Event Spaces</a:t>
            </a:r>
            <a:endParaRPr sz="4400" b="1">
              <a:latin typeface="Source Sans Pro" panose="020B0503030403020204" pitchFamily="34" charset="0"/>
              <a:ea typeface="Source Sans Pro" panose="020B0503030403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FFAE46A7-4D8E-AC6C-2478-19B136D24FDB}"/>
              </a:ext>
            </a:extLst>
          </p:cNvPr>
          <p:cNvSpPr/>
          <p:nvPr/>
        </p:nvSpPr>
        <p:spPr>
          <a:xfrm>
            <a:off x="9949240" y="4767103"/>
            <a:ext cx="5003374" cy="5003374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" name="Open to the World,…">
            <a:extLst>
              <a:ext uri="{FF2B5EF4-FFF2-40B4-BE49-F238E27FC236}">
                <a16:creationId xmlns:a16="http://schemas.microsoft.com/office/drawing/2014/main" id="{9A1F8A72-90D4-2B32-3E6E-0B296A474A32}"/>
              </a:ext>
            </a:extLst>
          </p:cNvPr>
          <p:cNvSpPr txBox="1"/>
          <p:nvPr/>
        </p:nvSpPr>
        <p:spPr>
          <a:xfrm>
            <a:off x="8286336" y="6939008"/>
            <a:ext cx="8434378" cy="7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4400" b="1">
                <a:latin typeface="Source Sans Pro" panose="020B0503030403020204" pitchFamily="34" charset="0"/>
                <a:ea typeface="Source Sans Pro" panose="020B0503030403020204" pitchFamily="34" charset="0"/>
                <a:cs typeface="Open Sans Semibold"/>
              </a:rPr>
              <a:t> Innovation Hub</a:t>
            </a:r>
            <a:endParaRPr lang="fr-FR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9E03CAB-298E-A492-B8B7-898679360E46}"/>
              </a:ext>
            </a:extLst>
          </p:cNvPr>
          <p:cNvSpPr/>
          <p:nvPr/>
        </p:nvSpPr>
        <p:spPr>
          <a:xfrm>
            <a:off x="18222349" y="4793840"/>
            <a:ext cx="5099186" cy="5099186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DEC77D-4F38-F06B-F65B-FAD657532D9A}"/>
              </a:ext>
            </a:extLst>
          </p:cNvPr>
          <p:cNvCxnSpPr>
            <a:cxnSpLocks/>
          </p:cNvCxnSpPr>
          <p:nvPr/>
        </p:nvCxnSpPr>
        <p:spPr>
          <a:xfrm>
            <a:off x="16137423" y="7373757"/>
            <a:ext cx="676014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Open to the World,…">
            <a:extLst>
              <a:ext uri="{FF2B5EF4-FFF2-40B4-BE49-F238E27FC236}">
                <a16:creationId xmlns:a16="http://schemas.microsoft.com/office/drawing/2014/main" id="{E0F137C3-E030-FA33-258C-A69FF125CAC9}"/>
              </a:ext>
            </a:extLst>
          </p:cNvPr>
          <p:cNvSpPr txBox="1"/>
          <p:nvPr/>
        </p:nvSpPr>
        <p:spPr>
          <a:xfrm>
            <a:off x="2509389" y="6047136"/>
            <a:ext cx="4243535" cy="2591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lang="en-GB" sz="4400" b="1">
              <a:latin typeface="Source Sans Pro"/>
              <a:ea typeface="Source Sans Pro"/>
              <a:cs typeface="Open Sans Semibold"/>
            </a:endParaRPr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4400" b="1">
                <a:latin typeface="Source Sans Pro"/>
                <a:ea typeface="Source Sans Pro"/>
                <a:cs typeface="Open Sans Semibold"/>
              </a:rPr>
              <a:t>Programming</a:t>
            </a:r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lang="en-GB" sz="4400" b="1">
              <a:latin typeface="Source Sans Pro"/>
              <a:ea typeface="Source Sans Pro"/>
              <a:cs typeface="Open Sans Semibold"/>
            </a:endParaRPr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lang="en-GB" sz="4400" b="1">
              <a:latin typeface="Source Sans Pro" panose="020B0503030403020204" pitchFamily="34" charset="0"/>
              <a:ea typeface="Source Sans Pro" panose="020B0503030403020204" pitchFamily="34" charset="0"/>
              <a:cs typeface="Open Sans Semibold"/>
            </a:endParaRPr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7026BBD3-2695-AC9C-45D0-210818D0C12B}"/>
              </a:ext>
            </a:extLst>
          </p:cNvPr>
          <p:cNvSpPr/>
          <p:nvPr/>
        </p:nvSpPr>
        <p:spPr>
          <a:xfrm>
            <a:off x="2262567" y="4759522"/>
            <a:ext cx="5003374" cy="5003374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cxnSp>
        <p:nvCxnSpPr>
          <p:cNvPr id="38" name="Straight Connector 3">
            <a:extLst>
              <a:ext uri="{FF2B5EF4-FFF2-40B4-BE49-F238E27FC236}">
                <a16:creationId xmlns:a16="http://schemas.microsoft.com/office/drawing/2014/main" id="{3ECA5B13-DD95-1594-D563-E45C312BB78E}"/>
              </a:ext>
            </a:extLst>
          </p:cNvPr>
          <p:cNvCxnSpPr>
            <a:cxnSpLocks/>
          </p:cNvCxnSpPr>
          <p:nvPr/>
        </p:nvCxnSpPr>
        <p:spPr>
          <a:xfrm>
            <a:off x="8237442" y="7339512"/>
            <a:ext cx="676014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78069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C7D75-6303-1EE9-A093-C93DFDE89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room with many tables and chairs&#10;&#10;AI-generated content may be incorrect.">
            <a:extLst>
              <a:ext uri="{FF2B5EF4-FFF2-40B4-BE49-F238E27FC236}">
                <a16:creationId xmlns:a16="http://schemas.microsoft.com/office/drawing/2014/main" id="{E88565F1-ADD2-A73C-90E1-DA20A18C6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1305" y="0"/>
            <a:ext cx="24762890" cy="13929126"/>
          </a:xfrm>
          <a:prstGeom prst="rect">
            <a:avLst/>
          </a:prstGeom>
        </p:spPr>
      </p:pic>
      <p:sp>
        <p:nvSpPr>
          <p:cNvPr id="5" name="Freeform 55">
            <a:extLst>
              <a:ext uri="{FF2B5EF4-FFF2-40B4-BE49-F238E27FC236}">
                <a16:creationId xmlns:a16="http://schemas.microsoft.com/office/drawing/2014/main" id="{CA81842B-600F-2DEA-E748-82E4834FEA44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6" name="TextBox 56">
            <a:extLst>
              <a:ext uri="{FF2B5EF4-FFF2-40B4-BE49-F238E27FC236}">
                <a16:creationId xmlns:a16="http://schemas.microsoft.com/office/drawing/2014/main" id="{F3D15B03-FE04-DA74-65E5-D94DA8DB63C9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326DE1F7-B389-2E4D-183C-3635FF9CCD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AutoShape 13">
            <a:extLst>
              <a:ext uri="{FF2B5EF4-FFF2-40B4-BE49-F238E27FC236}">
                <a16:creationId xmlns:a16="http://schemas.microsoft.com/office/drawing/2014/main" id="{B2DDDEAD-9B5D-CEED-B26B-ED14E4D30E23}"/>
              </a:ext>
            </a:extLst>
          </p:cNvPr>
          <p:cNvSpPr/>
          <p:nvPr/>
        </p:nvSpPr>
        <p:spPr>
          <a:xfrm flipH="1">
            <a:off x="-258790" y="1602566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E0541C-BA97-0345-FB63-FEFF9BD6478F}"/>
              </a:ext>
            </a:extLst>
          </p:cNvPr>
          <p:cNvSpPr/>
          <p:nvPr/>
        </p:nvSpPr>
        <p:spPr>
          <a:xfrm>
            <a:off x="-685726" y="-76088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  <p:sp>
        <p:nvSpPr>
          <p:cNvPr id="2" name="Open to the World,…">
            <a:extLst>
              <a:ext uri="{FF2B5EF4-FFF2-40B4-BE49-F238E27FC236}">
                <a16:creationId xmlns:a16="http://schemas.microsoft.com/office/drawing/2014/main" id="{77FC8013-A964-1037-CECA-0B9F4963DC03}"/>
              </a:ext>
            </a:extLst>
          </p:cNvPr>
          <p:cNvSpPr txBox="1"/>
          <p:nvPr/>
        </p:nvSpPr>
        <p:spPr>
          <a:xfrm>
            <a:off x="10502388" y="7448291"/>
            <a:ext cx="6898606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200" b="1" dirty="0">
                <a:latin typeface="Source Sans Pro" panose="020B0503030403020204" pitchFamily="34" charset="0"/>
                <a:ea typeface="Source Sans Pro" panose="020B0503030403020204" pitchFamily="34" charset="0"/>
                <a:cs typeface="Open Sans Semibold"/>
              </a:rPr>
              <a:t> Innovation Hub</a:t>
            </a:r>
            <a:endParaRPr lang="fr-FR" sz="9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D52AA9E6-107B-123B-1A3D-134555348351}"/>
              </a:ext>
            </a:extLst>
          </p:cNvPr>
          <p:cNvSpPr/>
          <p:nvPr/>
        </p:nvSpPr>
        <p:spPr>
          <a:xfrm>
            <a:off x="1526401" y="3638015"/>
            <a:ext cx="7681484" cy="7681484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9D5A96E5-F05F-0AB4-0CFA-932C5C4C4E79}"/>
              </a:ext>
            </a:extLst>
          </p:cNvPr>
          <p:cNvSpPr/>
          <p:nvPr/>
        </p:nvSpPr>
        <p:spPr>
          <a:xfrm>
            <a:off x="11950140" y="5829584"/>
            <a:ext cx="3834499" cy="3834499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75B44B-C4AC-81BA-4C78-1E1565D2A156}"/>
              </a:ext>
            </a:extLst>
          </p:cNvPr>
          <p:cNvCxnSpPr>
            <a:cxnSpLocks/>
          </p:cNvCxnSpPr>
          <p:nvPr/>
        </p:nvCxnSpPr>
        <p:spPr>
          <a:xfrm>
            <a:off x="10046474" y="7701327"/>
            <a:ext cx="1598507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Circle">
            <a:extLst>
              <a:ext uri="{FF2B5EF4-FFF2-40B4-BE49-F238E27FC236}">
                <a16:creationId xmlns:a16="http://schemas.microsoft.com/office/drawing/2014/main" id="{0C2FBA0E-50F9-2A98-F620-849BEF155D12}"/>
              </a:ext>
            </a:extLst>
          </p:cNvPr>
          <p:cNvSpPr/>
          <p:nvPr/>
        </p:nvSpPr>
        <p:spPr>
          <a:xfrm>
            <a:off x="1176525" y="3342550"/>
            <a:ext cx="8358971" cy="8358971"/>
          </a:xfrm>
          <a:prstGeom prst="ellipse">
            <a:avLst/>
          </a:prstGeom>
          <a:ln w="57150" cap="rnd">
            <a:solidFill>
              <a:srgbClr val="FFFFFF"/>
            </a:solidFill>
            <a:prstDash val="sysDot"/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9" name="Open to the World,…">
            <a:extLst>
              <a:ext uri="{FF2B5EF4-FFF2-40B4-BE49-F238E27FC236}">
                <a16:creationId xmlns:a16="http://schemas.microsoft.com/office/drawing/2014/main" id="{AB0FA51E-D996-1415-12EC-7F6C9246646B}"/>
              </a:ext>
            </a:extLst>
          </p:cNvPr>
          <p:cNvSpPr txBox="1"/>
          <p:nvPr/>
        </p:nvSpPr>
        <p:spPr>
          <a:xfrm>
            <a:off x="2900124" y="5366841"/>
            <a:ext cx="5313008" cy="4668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lang="en-GB" sz="4400" b="1" dirty="0">
              <a:latin typeface="Source Sans Pro"/>
              <a:ea typeface="Source Sans Pro"/>
              <a:cs typeface="Open Sans Semibold"/>
            </a:endParaRPr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lang="en-GB" sz="4400" b="1" dirty="0">
              <a:latin typeface="Source Sans Pro"/>
              <a:ea typeface="Source Sans Pro"/>
              <a:cs typeface="Open Sans Semibold"/>
            </a:endParaRPr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6600" b="1" dirty="0">
                <a:latin typeface="Source Sans Pro"/>
                <a:ea typeface="Source Sans Pro"/>
                <a:cs typeface="Open Sans Semibold"/>
              </a:rPr>
              <a:t>Programming</a:t>
            </a:r>
            <a:endParaRPr lang="en-GB" sz="7200" dirty="0"/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 lang="en-GB" sz="2800" dirty="0">
              <a:latin typeface="Source Sans Pro"/>
              <a:ea typeface="Source Sans Pro"/>
              <a:cs typeface="Open Sans Semibold"/>
            </a:endParaRPr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600" dirty="0">
                <a:latin typeface="Source Sans Pro"/>
                <a:ea typeface="Source Sans Pro"/>
                <a:cs typeface="Open Sans Semibold"/>
              </a:rPr>
              <a:t>Education &amp; Accelerator </a:t>
            </a:r>
            <a:endParaRPr lang="en-GB" sz="3600" dirty="0">
              <a:latin typeface="Source Sans Pro"/>
            </a:endParaRPr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600" dirty="0">
                <a:latin typeface="Source Sans Pro"/>
                <a:ea typeface="Source Sans Pro"/>
                <a:cs typeface="Open Sans Semibold"/>
              </a:rPr>
              <a:t>Undergraduate</a:t>
            </a:r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600" dirty="0">
                <a:latin typeface="Source Sans Pro"/>
                <a:ea typeface="Source Sans Pro"/>
                <a:cs typeface="Open Sans Semibold"/>
              </a:rPr>
              <a:t>Postgraduate</a:t>
            </a:r>
          </a:p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600" dirty="0">
                <a:latin typeface="Source Sans Pro"/>
                <a:ea typeface="Source Sans Pro"/>
                <a:cs typeface="Open Sans Semibold"/>
              </a:rPr>
              <a:t>PhD Researcher</a:t>
            </a:r>
            <a:endParaRPr lang="en-GB" sz="3600" dirty="0">
              <a:latin typeface="Source Sans Pro" panose="020B0503030403020204" pitchFamily="34" charset="0"/>
              <a:ea typeface="Source Sans Pro" panose="020B0503030403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14" name="Body text copy">
            <a:extLst>
              <a:ext uri="{FF2B5EF4-FFF2-40B4-BE49-F238E27FC236}">
                <a16:creationId xmlns:a16="http://schemas.microsoft.com/office/drawing/2014/main" id="{9EC7D140-3A9B-4C84-7D7E-B1FA8DB01651}"/>
              </a:ext>
            </a:extLst>
          </p:cNvPr>
          <p:cNvSpPr/>
          <p:nvPr/>
        </p:nvSpPr>
        <p:spPr>
          <a:xfrm>
            <a:off x="658670" y="534982"/>
            <a:ext cx="20581810" cy="1035338"/>
          </a:xfrm>
          <a:prstGeom prst="rect">
            <a:avLst/>
          </a:prstGeom>
        </p:spPr>
        <p:txBody>
          <a:bodyPr spcFirstLastPara="0" lIns="178506" tIns="89254" rIns="178506" bIns="0" anchor="t"/>
          <a:lstStyle/>
          <a:p>
            <a:pPr defTabSz="1828800">
              <a:lnSpc>
                <a:spcPct val="100000"/>
              </a:lnSpc>
              <a:defRPr/>
            </a:pPr>
            <a:r>
              <a:rPr lang="fr-FR" sz="5600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TRINITY INNOVATION HUB </a:t>
            </a:r>
            <a:r>
              <a:rPr lang="fr-FR" sz="5600" b="1" kern="1200" dirty="0">
                <a:solidFill>
                  <a:srgbClr val="9CD90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– INTENSIFYING INNOVATION</a:t>
            </a:r>
            <a:endParaRPr lang="fr-FR" sz="5600" dirty="0">
              <a:solidFill>
                <a:srgbClr val="9CD90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Open to the World,…">
            <a:extLst>
              <a:ext uri="{FF2B5EF4-FFF2-40B4-BE49-F238E27FC236}">
                <a16:creationId xmlns:a16="http://schemas.microsoft.com/office/drawing/2014/main" id="{224C62CE-A8F5-5B8C-AF49-9FE9A449FC40}"/>
              </a:ext>
            </a:extLst>
          </p:cNvPr>
          <p:cNvSpPr txBox="1"/>
          <p:nvPr/>
        </p:nvSpPr>
        <p:spPr>
          <a:xfrm>
            <a:off x="16987192" y="7462141"/>
            <a:ext cx="689860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000" b="1">
                <a:latin typeface="Source Sans Pro" panose="020B0503030403020204" pitchFamily="34" charset="0"/>
                <a:ea typeface="Source Sans Pro" panose="020B0503030403020204" pitchFamily="34" charset="0"/>
                <a:cs typeface="Open Sans Semibold"/>
              </a:rPr>
              <a:t>Event Spaces</a:t>
            </a: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EBF8A81B-0950-E6F3-6225-F0756CBF8B33}"/>
              </a:ext>
            </a:extLst>
          </p:cNvPr>
          <p:cNvSpPr/>
          <p:nvPr/>
        </p:nvSpPr>
        <p:spPr>
          <a:xfrm>
            <a:off x="18434944" y="5829584"/>
            <a:ext cx="3834499" cy="3834499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E64608-E02B-5821-4BEB-394FA5F37F31}"/>
              </a:ext>
            </a:extLst>
          </p:cNvPr>
          <p:cNvCxnSpPr>
            <a:cxnSpLocks/>
          </p:cNvCxnSpPr>
          <p:nvPr/>
        </p:nvCxnSpPr>
        <p:spPr>
          <a:xfrm>
            <a:off x="16531278" y="7701327"/>
            <a:ext cx="1598507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061599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73C1E-F6FB-29BE-7C54-BE057E9FB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room with many tables and chairs&#10;&#10;AI-generated content may be incorrect.">
            <a:extLst>
              <a:ext uri="{FF2B5EF4-FFF2-40B4-BE49-F238E27FC236}">
                <a16:creationId xmlns:a16="http://schemas.microsoft.com/office/drawing/2014/main" id="{779C280F-C9D6-A06D-3AB0-0A17B7791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45" y="-93902"/>
            <a:ext cx="24762890" cy="13929126"/>
          </a:xfrm>
          <a:prstGeom prst="rect">
            <a:avLst/>
          </a:prstGeom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BB999174-A4CE-EDC3-173D-9BF05D67D52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email">
            <a:alphaModFix amt="8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623" y="-76088"/>
            <a:ext cx="24519267" cy="1379208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Freeform 55">
            <a:extLst>
              <a:ext uri="{FF2B5EF4-FFF2-40B4-BE49-F238E27FC236}">
                <a16:creationId xmlns:a16="http://schemas.microsoft.com/office/drawing/2014/main" id="{27462536-DD6E-2DD5-3B1B-0EA7C3D4B662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6" name="TextBox 56">
            <a:extLst>
              <a:ext uri="{FF2B5EF4-FFF2-40B4-BE49-F238E27FC236}">
                <a16:creationId xmlns:a16="http://schemas.microsoft.com/office/drawing/2014/main" id="{F1C94519-C395-B40C-61BE-8B047D302C99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193F1704-796F-29F8-94B2-4A20AC865B1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AutoShape 13">
            <a:extLst>
              <a:ext uri="{FF2B5EF4-FFF2-40B4-BE49-F238E27FC236}">
                <a16:creationId xmlns:a16="http://schemas.microsoft.com/office/drawing/2014/main" id="{F23EA4F5-813D-4751-878E-3FBBB74812C5}"/>
              </a:ext>
            </a:extLst>
          </p:cNvPr>
          <p:cNvSpPr/>
          <p:nvPr/>
        </p:nvSpPr>
        <p:spPr>
          <a:xfrm flipH="1">
            <a:off x="-258790" y="1602566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0739A8-507A-A49A-E821-D220497DF8D7}"/>
              </a:ext>
            </a:extLst>
          </p:cNvPr>
          <p:cNvSpPr/>
          <p:nvPr/>
        </p:nvSpPr>
        <p:spPr>
          <a:xfrm>
            <a:off x="-685726" y="-76088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E177034C-A531-28CB-6C4C-9F29023DCE4A}"/>
              </a:ext>
            </a:extLst>
          </p:cNvPr>
          <p:cNvSpPr/>
          <p:nvPr/>
        </p:nvSpPr>
        <p:spPr>
          <a:xfrm>
            <a:off x="8450185" y="3839024"/>
            <a:ext cx="7681484" cy="7681484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4A6C30C-F61D-6086-B378-C2ACCEACD994}"/>
              </a:ext>
            </a:extLst>
          </p:cNvPr>
          <p:cNvSpPr/>
          <p:nvPr/>
        </p:nvSpPr>
        <p:spPr>
          <a:xfrm>
            <a:off x="1652009" y="5709787"/>
            <a:ext cx="3834499" cy="3834499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091086-FEB0-43E3-9BCC-F2B69A4FEEA8}"/>
              </a:ext>
            </a:extLst>
          </p:cNvPr>
          <p:cNvCxnSpPr>
            <a:cxnSpLocks/>
          </p:cNvCxnSpPr>
          <p:nvPr/>
        </p:nvCxnSpPr>
        <p:spPr>
          <a:xfrm>
            <a:off x="6128039" y="7878572"/>
            <a:ext cx="1598507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Circle">
            <a:extLst>
              <a:ext uri="{FF2B5EF4-FFF2-40B4-BE49-F238E27FC236}">
                <a16:creationId xmlns:a16="http://schemas.microsoft.com/office/drawing/2014/main" id="{677B47B8-0FDA-1670-6699-BBCB28809594}"/>
              </a:ext>
            </a:extLst>
          </p:cNvPr>
          <p:cNvSpPr/>
          <p:nvPr/>
        </p:nvSpPr>
        <p:spPr>
          <a:xfrm>
            <a:off x="8100309" y="3543559"/>
            <a:ext cx="8358971" cy="8358971"/>
          </a:xfrm>
          <a:prstGeom prst="ellipse">
            <a:avLst/>
          </a:prstGeom>
          <a:ln w="57150" cap="rnd">
            <a:solidFill>
              <a:srgbClr val="FFFFFF"/>
            </a:solidFill>
            <a:prstDash val="sysDot"/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0" name="Open to the World,…">
            <a:extLst>
              <a:ext uri="{FF2B5EF4-FFF2-40B4-BE49-F238E27FC236}">
                <a16:creationId xmlns:a16="http://schemas.microsoft.com/office/drawing/2014/main" id="{BD12A13E-8E94-7992-00A1-7370201E2C84}"/>
              </a:ext>
            </a:extLst>
          </p:cNvPr>
          <p:cNvSpPr txBox="1"/>
          <p:nvPr/>
        </p:nvSpPr>
        <p:spPr>
          <a:xfrm>
            <a:off x="9535496" y="7386736"/>
            <a:ext cx="5313008" cy="1705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2800"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An innovation hub connected to the city — ideal for industry collaboration and external engagement.</a:t>
            </a:r>
          </a:p>
        </p:txBody>
      </p:sp>
      <p:sp>
        <p:nvSpPr>
          <p:cNvPr id="14" name="Body text copy">
            <a:extLst>
              <a:ext uri="{FF2B5EF4-FFF2-40B4-BE49-F238E27FC236}">
                <a16:creationId xmlns:a16="http://schemas.microsoft.com/office/drawing/2014/main" id="{7254054C-B231-76D1-8D6C-5BAF88BB1BA9}"/>
              </a:ext>
            </a:extLst>
          </p:cNvPr>
          <p:cNvSpPr/>
          <p:nvPr/>
        </p:nvSpPr>
        <p:spPr>
          <a:xfrm>
            <a:off x="658670" y="534982"/>
            <a:ext cx="20581810" cy="1035338"/>
          </a:xfrm>
          <a:prstGeom prst="rect">
            <a:avLst/>
          </a:prstGeom>
        </p:spPr>
        <p:txBody>
          <a:bodyPr spcFirstLastPara="0" lIns="178506" tIns="89254" rIns="178506" bIns="0" anchor="t"/>
          <a:lstStyle/>
          <a:p>
            <a:pPr defTabSz="1828800">
              <a:lnSpc>
                <a:spcPct val="100000"/>
              </a:lnSpc>
              <a:defRPr/>
            </a:pPr>
            <a:r>
              <a:rPr lang="fr-FR" sz="6000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TRINITY INNOVATION HUB IS </a:t>
            </a:r>
            <a:r>
              <a:rPr lang="fr-FR" sz="6000" b="1" kern="1200" dirty="0">
                <a:solidFill>
                  <a:srgbClr val="CDDB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 ACCESS POINT </a:t>
            </a:r>
            <a:r>
              <a:rPr lang="fr-FR" sz="6000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TRINITY COLLEGE DUBLIN</a:t>
            </a:r>
            <a:endParaRPr lang="fr-FR" sz="6000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Open to the World,…">
            <a:extLst>
              <a:ext uri="{FF2B5EF4-FFF2-40B4-BE49-F238E27FC236}">
                <a16:creationId xmlns:a16="http://schemas.microsoft.com/office/drawing/2014/main" id="{596705EC-17B1-AE6F-C28F-A04C5F51E177}"/>
              </a:ext>
            </a:extLst>
          </p:cNvPr>
          <p:cNvSpPr txBox="1"/>
          <p:nvPr/>
        </p:nvSpPr>
        <p:spPr>
          <a:xfrm>
            <a:off x="17175503" y="7536243"/>
            <a:ext cx="689860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000" b="1">
                <a:latin typeface="Source Sans Pro" panose="020B0503030403020204" pitchFamily="34" charset="0"/>
                <a:ea typeface="Source Sans Pro" panose="020B0503030403020204" pitchFamily="34" charset="0"/>
                <a:cs typeface="Open Sans Semibold"/>
              </a:rPr>
              <a:t>Event Spaces</a:t>
            </a: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6C4BE3C5-CEFB-31D1-2349-8E9CB3917472}"/>
              </a:ext>
            </a:extLst>
          </p:cNvPr>
          <p:cNvSpPr/>
          <p:nvPr/>
        </p:nvSpPr>
        <p:spPr>
          <a:xfrm>
            <a:off x="18623255" y="5903686"/>
            <a:ext cx="3834499" cy="3834499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F68C7A-095D-70E1-FDCA-49D3ED6D9824}"/>
              </a:ext>
            </a:extLst>
          </p:cNvPr>
          <p:cNvCxnSpPr>
            <a:cxnSpLocks/>
          </p:cNvCxnSpPr>
          <p:nvPr/>
        </p:nvCxnSpPr>
        <p:spPr>
          <a:xfrm>
            <a:off x="16836437" y="7878572"/>
            <a:ext cx="1598507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Open to the World,…">
            <a:extLst>
              <a:ext uri="{FF2B5EF4-FFF2-40B4-BE49-F238E27FC236}">
                <a16:creationId xmlns:a16="http://schemas.microsoft.com/office/drawing/2014/main" id="{D309E30E-0314-92C6-9936-C0C647F71E2D}"/>
              </a:ext>
            </a:extLst>
          </p:cNvPr>
          <p:cNvSpPr txBox="1"/>
          <p:nvPr/>
        </p:nvSpPr>
        <p:spPr>
          <a:xfrm>
            <a:off x="8830491" y="6324780"/>
            <a:ext cx="6898606" cy="7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4400" b="1">
                <a:latin typeface="Source Sans Pro" panose="020B0503030403020204" pitchFamily="34" charset="0"/>
                <a:ea typeface="Source Sans Pro" panose="020B0503030403020204" pitchFamily="34" charset="0"/>
                <a:cs typeface="Open Sans Semibold"/>
              </a:rPr>
              <a:t> Innovation Hub</a:t>
            </a:r>
            <a:endParaRPr lang="fr-FR" sz="44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1" name="Open to the World,…">
            <a:extLst>
              <a:ext uri="{FF2B5EF4-FFF2-40B4-BE49-F238E27FC236}">
                <a16:creationId xmlns:a16="http://schemas.microsoft.com/office/drawing/2014/main" id="{606F05D9-171D-7522-6022-08F86F795A47}"/>
              </a:ext>
            </a:extLst>
          </p:cNvPr>
          <p:cNvSpPr txBox="1"/>
          <p:nvPr/>
        </p:nvSpPr>
        <p:spPr>
          <a:xfrm>
            <a:off x="859243" y="7424500"/>
            <a:ext cx="5313008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200" b="1"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Programming</a:t>
            </a:r>
            <a:endParaRPr sz="3200" b="1">
              <a:latin typeface="Source Sans Pro" panose="020B0503030403020204" pitchFamily="34" charset="0"/>
              <a:ea typeface="Source Sans Pro" panose="020B0503030403020204" pitchFamily="34" charset="0"/>
              <a:cs typeface="Open Sans Semibold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034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D2850-8B4B-93B6-B765-D302B5C9D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5" descr="People in a large office building&#10;&#10;AI-generated content may be incorrect.">
            <a:extLst>
              <a:ext uri="{FF2B5EF4-FFF2-40B4-BE49-F238E27FC236}">
                <a16:creationId xmlns:a16="http://schemas.microsoft.com/office/drawing/2014/main" id="{9AE312FA-DE24-B2C0-4EB4-9176E3B8E8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67862" y="-1"/>
            <a:ext cx="24384000" cy="13716001"/>
          </a:xfrm>
          <a:prstGeom prst="rect">
            <a:avLst/>
          </a:prstGeom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38C0413D-AFD7-820A-110C-94282314A832}"/>
              </a:ext>
            </a:extLst>
          </p:cNvPr>
          <p:cNvPicPr>
            <a:picLocks/>
          </p:cNvPicPr>
          <p:nvPr/>
        </p:nvPicPr>
        <p:blipFill>
          <a:blip r:embed="rId3" cstate="email">
            <a:alphaModFix amt="8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123" y="-38044"/>
            <a:ext cx="24519267" cy="1379208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Freeform 55">
            <a:extLst>
              <a:ext uri="{FF2B5EF4-FFF2-40B4-BE49-F238E27FC236}">
                <a16:creationId xmlns:a16="http://schemas.microsoft.com/office/drawing/2014/main" id="{C21B1BCA-A7C4-1783-00DB-3C70F07226C4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6" name="TextBox 56">
            <a:extLst>
              <a:ext uri="{FF2B5EF4-FFF2-40B4-BE49-F238E27FC236}">
                <a16:creationId xmlns:a16="http://schemas.microsoft.com/office/drawing/2014/main" id="{DB6E5B17-49E9-5656-F54D-37B24DFFF9D4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9E7EFF35-DC12-6CC2-2419-70FEFFADEA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AutoShape 13">
            <a:extLst>
              <a:ext uri="{FF2B5EF4-FFF2-40B4-BE49-F238E27FC236}">
                <a16:creationId xmlns:a16="http://schemas.microsoft.com/office/drawing/2014/main" id="{772B60C1-7C54-39E6-3F40-10F411A73A3C}"/>
              </a:ext>
            </a:extLst>
          </p:cNvPr>
          <p:cNvSpPr/>
          <p:nvPr/>
        </p:nvSpPr>
        <p:spPr>
          <a:xfrm flipH="1">
            <a:off x="-258790" y="1602566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DC089A-4955-158E-422B-ADB4B6B352E5}"/>
              </a:ext>
            </a:extLst>
          </p:cNvPr>
          <p:cNvSpPr/>
          <p:nvPr/>
        </p:nvSpPr>
        <p:spPr>
          <a:xfrm>
            <a:off x="-685726" y="-76088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  <p:sp>
        <p:nvSpPr>
          <p:cNvPr id="3" name="Body text copy">
            <a:extLst>
              <a:ext uri="{FF2B5EF4-FFF2-40B4-BE49-F238E27FC236}">
                <a16:creationId xmlns:a16="http://schemas.microsoft.com/office/drawing/2014/main" id="{3AA45DB2-2AB1-B7E1-B1F5-E2C77C3E49EA}"/>
              </a:ext>
            </a:extLst>
          </p:cNvPr>
          <p:cNvSpPr/>
          <p:nvPr/>
        </p:nvSpPr>
        <p:spPr>
          <a:xfrm>
            <a:off x="658670" y="534982"/>
            <a:ext cx="20581810" cy="1035338"/>
          </a:xfrm>
          <a:prstGeom prst="rect">
            <a:avLst/>
          </a:prstGeom>
        </p:spPr>
        <p:txBody>
          <a:bodyPr spcFirstLastPara="0" lIns="178506" tIns="89254" rIns="178506" bIns="0" anchor="t"/>
          <a:lstStyle/>
          <a:p>
            <a:pPr defTabSz="1828800">
              <a:lnSpc>
                <a:spcPct val="100000"/>
              </a:lnSpc>
              <a:defRPr/>
            </a:pPr>
            <a:r>
              <a:rPr lang="fr-FR" sz="6000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TRINITY INNOVATION HUB IS </a:t>
            </a:r>
            <a:r>
              <a:rPr lang="fr-FR" sz="6000" b="1" kern="1200" dirty="0">
                <a:solidFill>
                  <a:srgbClr val="CDDB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 ACCESS POINT </a:t>
            </a:r>
            <a:r>
              <a:rPr lang="fr-FR" sz="6000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TRINITY COLLEGE DUBLIN</a:t>
            </a:r>
            <a:endParaRPr lang="fr-FR" sz="6000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CCE71902-E9AE-B4F3-2836-ED7E33C12745}"/>
              </a:ext>
            </a:extLst>
          </p:cNvPr>
          <p:cNvSpPr/>
          <p:nvPr/>
        </p:nvSpPr>
        <p:spPr>
          <a:xfrm>
            <a:off x="1652009" y="5709787"/>
            <a:ext cx="3834499" cy="3834499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B221CC-3F9F-FBB3-44F0-2EF5E5E2F09C}"/>
              </a:ext>
            </a:extLst>
          </p:cNvPr>
          <p:cNvCxnSpPr>
            <a:cxnSpLocks/>
          </p:cNvCxnSpPr>
          <p:nvPr/>
        </p:nvCxnSpPr>
        <p:spPr>
          <a:xfrm>
            <a:off x="5877283" y="7863040"/>
            <a:ext cx="1598507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Open to the World,…">
            <a:extLst>
              <a:ext uri="{FF2B5EF4-FFF2-40B4-BE49-F238E27FC236}">
                <a16:creationId xmlns:a16="http://schemas.microsoft.com/office/drawing/2014/main" id="{C3D49719-541D-20CD-2360-6D47DA24DD35}"/>
              </a:ext>
            </a:extLst>
          </p:cNvPr>
          <p:cNvSpPr txBox="1"/>
          <p:nvPr/>
        </p:nvSpPr>
        <p:spPr>
          <a:xfrm>
            <a:off x="859243" y="7424500"/>
            <a:ext cx="5313008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200" b="1"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Programming</a:t>
            </a:r>
            <a:endParaRPr sz="3200" b="1">
              <a:latin typeface="Source Sans Pro" panose="020B0503030403020204" pitchFamily="34" charset="0"/>
              <a:ea typeface="Source Sans Pro" panose="020B0503030403020204" pitchFamily="34" charset="0"/>
              <a:cs typeface="Open Sans Semibold" panose="020B0606030504020204" pitchFamily="34" charset="0"/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3684E7EB-D905-677D-747F-BEC7897588ED}"/>
              </a:ext>
            </a:extLst>
          </p:cNvPr>
          <p:cNvSpPr/>
          <p:nvPr/>
        </p:nvSpPr>
        <p:spPr>
          <a:xfrm>
            <a:off x="8617813" y="5913029"/>
            <a:ext cx="3834499" cy="3834499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14" name="Open to the World,…">
            <a:extLst>
              <a:ext uri="{FF2B5EF4-FFF2-40B4-BE49-F238E27FC236}">
                <a16:creationId xmlns:a16="http://schemas.microsoft.com/office/drawing/2014/main" id="{9343A9A4-2659-EF54-857D-A94E64016BCB}"/>
              </a:ext>
            </a:extLst>
          </p:cNvPr>
          <p:cNvSpPr txBox="1"/>
          <p:nvPr/>
        </p:nvSpPr>
        <p:spPr>
          <a:xfrm>
            <a:off x="8813214" y="7531734"/>
            <a:ext cx="3443696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3200" b="1">
                <a:latin typeface="Source Sans Pro" panose="020B0503030403020204" pitchFamily="34" charset="0"/>
                <a:ea typeface="Source Sans Pro" panose="020B0503030403020204" pitchFamily="34" charset="0"/>
                <a:cs typeface="Open Sans Semibold"/>
              </a:rPr>
              <a:t> Innovation Hub</a:t>
            </a:r>
            <a:endParaRPr lang="fr-FR" sz="32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BEBCA2AB-7848-3A43-76B7-760F6B38D58F}"/>
              </a:ext>
            </a:extLst>
          </p:cNvPr>
          <p:cNvSpPr/>
          <p:nvPr/>
        </p:nvSpPr>
        <p:spPr>
          <a:xfrm>
            <a:off x="15382247" y="4180845"/>
            <a:ext cx="7681484" cy="7681484"/>
          </a:xfrm>
          <a:prstGeom prst="ellipse">
            <a:avLst/>
          </a:prstGeom>
          <a:ln w="12700">
            <a:solidFill>
              <a:srgbClr val="FFFFFF"/>
            </a:solidFill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FF510B4E-05D1-6355-1AC3-62772F8F9B0B}"/>
              </a:ext>
            </a:extLst>
          </p:cNvPr>
          <p:cNvSpPr/>
          <p:nvPr/>
        </p:nvSpPr>
        <p:spPr>
          <a:xfrm>
            <a:off x="15032371" y="3885380"/>
            <a:ext cx="8358971" cy="8358971"/>
          </a:xfrm>
          <a:prstGeom prst="ellipse">
            <a:avLst/>
          </a:prstGeom>
          <a:ln w="57150" cap="rnd">
            <a:solidFill>
              <a:srgbClr val="FFFFFF"/>
            </a:solidFill>
            <a:prstDash val="sysDot"/>
            <a:miter lim="400000"/>
          </a:ln>
        </p:spPr>
        <p:txBody>
          <a:bodyPr lIns="76200" tIns="76200" rIns="76200" bIns="76200" anchor="ctr"/>
          <a:lstStyle/>
          <a:p>
            <a:pPr algn="ctr" defTabSz="590550">
              <a:lnSpc>
                <a:spcPct val="100000"/>
              </a:lnSpc>
              <a:defRPr sz="3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endParaRPr/>
          </a:p>
        </p:txBody>
      </p:sp>
      <p:sp>
        <p:nvSpPr>
          <p:cNvPr id="24" name="Open to the World,…">
            <a:extLst>
              <a:ext uri="{FF2B5EF4-FFF2-40B4-BE49-F238E27FC236}">
                <a16:creationId xmlns:a16="http://schemas.microsoft.com/office/drawing/2014/main" id="{FDD02ABB-AE3B-355C-B50F-934566E336F5}"/>
              </a:ext>
            </a:extLst>
          </p:cNvPr>
          <p:cNvSpPr txBox="1"/>
          <p:nvPr/>
        </p:nvSpPr>
        <p:spPr>
          <a:xfrm>
            <a:off x="16123020" y="7060836"/>
            <a:ext cx="6898606" cy="7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4400" b="1">
                <a:latin typeface="Source Sans Pro" panose="020B0503030403020204" pitchFamily="34" charset="0"/>
                <a:ea typeface="Source Sans Pro" panose="020B0503030403020204" pitchFamily="34" charset="0"/>
                <a:cs typeface="Open Sans Semibold"/>
              </a:rPr>
              <a:t>Event Spaces</a:t>
            </a:r>
          </a:p>
        </p:txBody>
      </p:sp>
      <p:sp>
        <p:nvSpPr>
          <p:cNvPr id="25" name="Open to the World,…">
            <a:extLst>
              <a:ext uri="{FF2B5EF4-FFF2-40B4-BE49-F238E27FC236}">
                <a16:creationId xmlns:a16="http://schemas.microsoft.com/office/drawing/2014/main" id="{970842A0-DF95-A6DD-3B80-36D243F4F90D}"/>
              </a:ext>
            </a:extLst>
          </p:cNvPr>
          <p:cNvSpPr txBox="1"/>
          <p:nvPr/>
        </p:nvSpPr>
        <p:spPr>
          <a:xfrm>
            <a:off x="16571206" y="8529597"/>
            <a:ext cx="5313008" cy="1317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algn="ctr">
              <a:lnSpc>
                <a:spcPct val="90000"/>
              </a:lnSpc>
              <a:defRPr sz="12000">
                <a:solidFill>
                  <a:srgbClr val="FFFFFF"/>
                </a:solidFill>
                <a:latin typeface="Roobert Portal Regular"/>
                <a:ea typeface="Roobert Portal Regular"/>
                <a:cs typeface="Roobert Portal Regular"/>
                <a:sym typeface="Roobert Portal Regular"/>
              </a:defRPr>
            </a:pPr>
            <a:r>
              <a:rPr lang="en-GB" sz="2800"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At the heart of the university — supporting students, researchers, and Trinity partners.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2D2205F-7D75-7FC8-E769-B296AD977C72}"/>
              </a:ext>
            </a:extLst>
          </p:cNvPr>
          <p:cNvCxnSpPr>
            <a:cxnSpLocks/>
          </p:cNvCxnSpPr>
          <p:nvPr/>
        </p:nvCxnSpPr>
        <p:spPr>
          <a:xfrm>
            <a:off x="13090347" y="7863040"/>
            <a:ext cx="1598507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361782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777E1-0346-827C-9035-A2699F620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8B70190-BD5A-CFB1-E02B-825C43A3B5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24387779" cy="13716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7F4D46-EE42-50C6-F8C0-CE039B80B0B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87779" cy="1371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4D79E9-0818-7FF2-1D94-775FC4590A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4387779" cy="13716000"/>
          </a:xfrm>
          <a:prstGeom prst="rect">
            <a:avLst/>
          </a:prstGeom>
        </p:spPr>
      </p:pic>
      <p:sp>
        <p:nvSpPr>
          <p:cNvPr id="13" name="AutoShape 13">
            <a:extLst>
              <a:ext uri="{FF2B5EF4-FFF2-40B4-BE49-F238E27FC236}">
                <a16:creationId xmlns:a16="http://schemas.microsoft.com/office/drawing/2014/main" id="{E3E763B3-49E8-FB78-EDD0-6152BBDBA227}"/>
              </a:ext>
            </a:extLst>
          </p:cNvPr>
          <p:cNvSpPr/>
          <p:nvPr/>
        </p:nvSpPr>
        <p:spPr>
          <a:xfrm flipH="1">
            <a:off x="-258790" y="1602566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5A6290-6901-343B-A142-D8108CE36B48}"/>
              </a:ext>
            </a:extLst>
          </p:cNvPr>
          <p:cNvSpPr/>
          <p:nvPr/>
        </p:nvSpPr>
        <p:spPr>
          <a:xfrm>
            <a:off x="-685726" y="-76088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95A211C-D620-2EA5-509F-383D6B1E44D9}"/>
              </a:ext>
            </a:extLst>
          </p:cNvPr>
          <p:cNvSpPr/>
          <p:nvPr/>
        </p:nvSpPr>
        <p:spPr>
          <a:xfrm>
            <a:off x="13470367" y="756518"/>
            <a:ext cx="6324753" cy="758234"/>
          </a:xfrm>
          <a:prstGeom prst="rect">
            <a:avLst/>
          </a:prstGeom>
          <a:solidFill>
            <a:srgbClr val="CDD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4000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Trinity College Dublin</a:t>
            </a:r>
          </a:p>
        </p:txBody>
      </p:sp>
      <p:pic>
        <p:nvPicPr>
          <p:cNvPr id="42" name="Graphic 41" descr="Schoolhouse with solid fill">
            <a:extLst>
              <a:ext uri="{FF2B5EF4-FFF2-40B4-BE49-F238E27FC236}">
                <a16:creationId xmlns:a16="http://schemas.microsoft.com/office/drawing/2014/main" id="{18D88449-9938-5903-C390-90277107FE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-5493924" y="1498155"/>
            <a:ext cx="679527" cy="679527"/>
          </a:xfrm>
          <a:prstGeom prst="rect">
            <a:avLst/>
          </a:prstGeom>
        </p:spPr>
      </p:pic>
      <p:pic>
        <p:nvPicPr>
          <p:cNvPr id="43" name="Graphic 42" descr="School boy with solid fill">
            <a:extLst>
              <a:ext uri="{FF2B5EF4-FFF2-40B4-BE49-F238E27FC236}">
                <a16:creationId xmlns:a16="http://schemas.microsoft.com/office/drawing/2014/main" id="{A6226418-8EEB-8FE9-E4EC-78A8C02136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4814396" y="1648706"/>
            <a:ext cx="679527" cy="679527"/>
          </a:xfrm>
          <a:prstGeom prst="rect">
            <a:avLst/>
          </a:prstGeom>
        </p:spPr>
      </p:pic>
      <p:pic>
        <p:nvPicPr>
          <p:cNvPr id="44" name="Graphic 43" descr="Cheers with solid fill">
            <a:extLst>
              <a:ext uri="{FF2B5EF4-FFF2-40B4-BE49-F238E27FC236}">
                <a16:creationId xmlns:a16="http://schemas.microsoft.com/office/drawing/2014/main" id="{76CE9320-BB03-89BF-427A-C147E0DD72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4643750" y="5809723"/>
            <a:ext cx="707178" cy="707178"/>
          </a:xfrm>
          <a:prstGeom prst="rect">
            <a:avLst/>
          </a:prstGeom>
        </p:spPr>
      </p:pic>
      <p:sp>
        <p:nvSpPr>
          <p:cNvPr id="11" name="Freeform 55">
            <a:extLst>
              <a:ext uri="{FF2B5EF4-FFF2-40B4-BE49-F238E27FC236}">
                <a16:creationId xmlns:a16="http://schemas.microsoft.com/office/drawing/2014/main" id="{397688B8-F8E7-7535-2941-4873883CD46A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12" name="TextBox 56">
            <a:extLst>
              <a:ext uri="{FF2B5EF4-FFF2-40B4-BE49-F238E27FC236}">
                <a16:creationId xmlns:a16="http://schemas.microsoft.com/office/drawing/2014/main" id="{7132DFED-420F-2711-43B2-4310F0F0F101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15" name="Image" descr="Image">
            <a:extLst>
              <a:ext uri="{FF2B5EF4-FFF2-40B4-BE49-F238E27FC236}">
                <a16:creationId xmlns:a16="http://schemas.microsoft.com/office/drawing/2014/main" id="{A883F429-23C6-EC3A-A625-3B2FD86C5E6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4161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DCE5C-5127-AA17-7617-16A003F55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uilding with a staircase and a fence&#10;&#10;AI-generated content may be incorrect.">
            <a:extLst>
              <a:ext uri="{FF2B5EF4-FFF2-40B4-BE49-F238E27FC236}">
                <a16:creationId xmlns:a16="http://schemas.microsoft.com/office/drawing/2014/main" id="{2215289D-27FE-8002-B982-B06B1B84D8A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4381987" cy="131509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2C2604-58C2-C5F2-6DCB-C9818E3A2A30}"/>
              </a:ext>
            </a:extLst>
          </p:cNvPr>
          <p:cNvSpPr txBox="1"/>
          <p:nvPr/>
        </p:nvSpPr>
        <p:spPr>
          <a:xfrm>
            <a:off x="2398556" y="8262199"/>
            <a:ext cx="5173420" cy="54538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l" defTabSz="81915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700" b="0" i="0" u="none" strike="noStrike" cap="none" spc="0" normalizeH="0" baseline="0">
                <a:ln w="66675">
                  <a:solidFill>
                    <a:srgbClr val="CDDB00"/>
                  </a:solidFill>
                </a:ln>
                <a:noFill/>
                <a:effectLst/>
                <a:uFillTx/>
                <a:latin typeface="+mn-lt"/>
                <a:ea typeface="+mn-ea"/>
                <a:cs typeface="+mn-cs"/>
                <a:sym typeface="Atlas Grotesk Detail"/>
              </a:rPr>
              <a:t>02</a:t>
            </a:r>
          </a:p>
        </p:txBody>
      </p:sp>
      <p:sp>
        <p:nvSpPr>
          <p:cNvPr id="3" name="AutoShape 13">
            <a:extLst>
              <a:ext uri="{FF2B5EF4-FFF2-40B4-BE49-F238E27FC236}">
                <a16:creationId xmlns:a16="http://schemas.microsoft.com/office/drawing/2014/main" id="{DDB3F69F-C0A5-BF94-7F15-703F94DBB706}"/>
              </a:ext>
            </a:extLst>
          </p:cNvPr>
          <p:cNvSpPr/>
          <p:nvPr/>
        </p:nvSpPr>
        <p:spPr>
          <a:xfrm flipH="1" flipV="1">
            <a:off x="2076525" y="9961617"/>
            <a:ext cx="0" cy="268671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66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60759-3CCB-223A-A970-061E5E5CDEF8}"/>
              </a:ext>
            </a:extLst>
          </p:cNvPr>
          <p:cNvSpPr txBox="1"/>
          <p:nvPr/>
        </p:nvSpPr>
        <p:spPr>
          <a:xfrm>
            <a:off x="6458678" y="10850456"/>
            <a:ext cx="128168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5400" b="1" kern="1200">
                <a:solidFill>
                  <a:prstClr val="white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OUR VALUE PROPOSITION</a:t>
            </a:r>
            <a:endParaRPr kumimoji="0" lang="en-IE" sz="5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55">
            <a:extLst>
              <a:ext uri="{FF2B5EF4-FFF2-40B4-BE49-F238E27FC236}">
                <a16:creationId xmlns:a16="http://schemas.microsoft.com/office/drawing/2014/main" id="{8EAB94D5-0B93-124F-4238-9FF9A5F46695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6" name="TextBox 56">
            <a:extLst>
              <a:ext uri="{FF2B5EF4-FFF2-40B4-BE49-F238E27FC236}">
                <a16:creationId xmlns:a16="http://schemas.microsoft.com/office/drawing/2014/main" id="{ADE6707B-4124-0B32-381A-79209906635E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CFD4D5A6-F431-6787-5D17-81E8491C8B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00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F963-CA7A-3F8C-65FF-E4AC9ADA0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FOC2Artboard 1 copy 3-100.jpg" descr="FOC2Artboard 1 copy 3-100.jpg">
            <a:extLst>
              <a:ext uri="{FF2B5EF4-FFF2-40B4-BE49-F238E27FC236}">
                <a16:creationId xmlns:a16="http://schemas.microsoft.com/office/drawing/2014/main" id="{B357DC0D-3CBE-C3DA-6FEC-9F4B827DA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CD4370F-ABDB-1CF7-C871-07B5A935CA85}"/>
              </a:ext>
            </a:extLst>
          </p:cNvPr>
          <p:cNvPicPr/>
          <p:nvPr/>
        </p:nvPicPr>
        <p:blipFill>
          <a:blip r:embed="rId4" cstate="email">
            <a:alphaModFix amt="8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84" y="-38158"/>
            <a:ext cx="24361816" cy="132326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0" name="Group 259">
            <a:extLst>
              <a:ext uri="{FF2B5EF4-FFF2-40B4-BE49-F238E27FC236}">
                <a16:creationId xmlns:a16="http://schemas.microsoft.com/office/drawing/2014/main" id="{EEFD5984-72AC-82CB-6566-248C293E5B50}"/>
              </a:ext>
            </a:extLst>
          </p:cNvPr>
          <p:cNvGrpSpPr/>
          <p:nvPr/>
        </p:nvGrpSpPr>
        <p:grpSpPr>
          <a:xfrm>
            <a:off x="4357773" y="4913597"/>
            <a:ext cx="3204750" cy="3204750"/>
            <a:chOff x="2793107" y="10280009"/>
            <a:chExt cx="1506944" cy="1506944"/>
          </a:xfrm>
        </p:grpSpPr>
        <p:grpSp>
          <p:nvGrpSpPr>
            <p:cNvPr id="261" name="Group 87">
              <a:extLst>
                <a:ext uri="{FF2B5EF4-FFF2-40B4-BE49-F238E27FC236}">
                  <a16:creationId xmlns:a16="http://schemas.microsoft.com/office/drawing/2014/main" id="{09BF50C1-E822-C5B0-0D5D-BACE215D3AF3}"/>
                </a:ext>
              </a:extLst>
            </p:cNvPr>
            <p:cNvGrpSpPr/>
            <p:nvPr/>
          </p:nvGrpSpPr>
          <p:grpSpPr>
            <a:xfrm>
              <a:off x="2793107" y="10280009"/>
              <a:ext cx="1506944" cy="1506944"/>
              <a:chOff x="0" y="0"/>
              <a:chExt cx="812800" cy="812800"/>
            </a:xfrm>
          </p:grpSpPr>
          <p:sp>
            <p:nvSpPr>
              <p:cNvPr id="266" name="Freeform 88">
                <a:extLst>
                  <a:ext uri="{FF2B5EF4-FFF2-40B4-BE49-F238E27FC236}">
                    <a16:creationId xmlns:a16="http://schemas.microsoft.com/office/drawing/2014/main" id="{532E2E83-4C39-3D20-542B-18D3EE95B06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2060">
                  <a:alpha val="27000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67" name="TextBox 89">
                <a:extLst>
                  <a:ext uri="{FF2B5EF4-FFF2-40B4-BE49-F238E27FC236}">
                    <a16:creationId xmlns:a16="http://schemas.microsoft.com/office/drawing/2014/main" id="{4CAD07A8-63F1-75A6-1808-6F0215CA80F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8601" tIns="138601" rIns="138601" bIns="138601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262" name="Group 90">
              <a:extLst>
                <a:ext uri="{FF2B5EF4-FFF2-40B4-BE49-F238E27FC236}">
                  <a16:creationId xmlns:a16="http://schemas.microsoft.com/office/drawing/2014/main" id="{A20C4CCB-D7C1-6940-1B22-163D45267C42}"/>
                </a:ext>
              </a:extLst>
            </p:cNvPr>
            <p:cNvGrpSpPr/>
            <p:nvPr/>
          </p:nvGrpSpPr>
          <p:grpSpPr>
            <a:xfrm>
              <a:off x="2954800" y="10443724"/>
              <a:ext cx="1183561" cy="1183561"/>
              <a:chOff x="0" y="0"/>
              <a:chExt cx="812800" cy="812800"/>
            </a:xfrm>
          </p:grpSpPr>
          <p:sp>
            <p:nvSpPr>
              <p:cNvPr id="264" name="Freeform 91">
                <a:extLst>
                  <a:ext uri="{FF2B5EF4-FFF2-40B4-BE49-F238E27FC236}">
                    <a16:creationId xmlns:a16="http://schemas.microsoft.com/office/drawing/2014/main" id="{CE1F35FB-9603-FB5D-1D20-9EBEB3B6FF2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2060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65" name="TextBox 92">
                <a:extLst>
                  <a:ext uri="{FF2B5EF4-FFF2-40B4-BE49-F238E27FC236}">
                    <a16:creationId xmlns:a16="http://schemas.microsoft.com/office/drawing/2014/main" id="{CD92A1E4-E0BE-499B-1282-501540DABBFE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8601" tIns="138601" rIns="138601" bIns="138601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263" name="Freeform 146">
              <a:extLst>
                <a:ext uri="{FF2B5EF4-FFF2-40B4-BE49-F238E27FC236}">
                  <a16:creationId xmlns:a16="http://schemas.microsoft.com/office/drawing/2014/main" id="{E36A728B-742D-6AB7-EF72-D1654A70EA97}"/>
                </a:ext>
              </a:extLst>
            </p:cNvPr>
            <p:cNvSpPr/>
            <p:nvPr/>
          </p:nvSpPr>
          <p:spPr>
            <a:xfrm>
              <a:off x="3269271" y="10707886"/>
              <a:ext cx="655237" cy="655237"/>
            </a:xfrm>
            <a:custGeom>
              <a:avLst/>
              <a:gdLst/>
              <a:ahLst/>
              <a:cxnLst/>
              <a:rect l="l" t="t" r="r" b="b"/>
              <a:pathLst>
                <a:path w="491428" h="491428">
                  <a:moveTo>
                    <a:pt x="0" y="0"/>
                  </a:moveTo>
                  <a:lnTo>
                    <a:pt x="491428" y="0"/>
                  </a:lnTo>
                  <a:lnTo>
                    <a:pt x="491428" y="491428"/>
                  </a:lnTo>
                  <a:lnTo>
                    <a:pt x="0" y="491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88AD3D1D-F5DC-924A-EBBD-0F901BEFFC97}"/>
              </a:ext>
            </a:extLst>
          </p:cNvPr>
          <p:cNvGrpSpPr/>
          <p:nvPr/>
        </p:nvGrpSpPr>
        <p:grpSpPr>
          <a:xfrm>
            <a:off x="6763873" y="5043770"/>
            <a:ext cx="3006251" cy="3006251"/>
            <a:chOff x="4877008" y="10312185"/>
            <a:chExt cx="1474768" cy="1474768"/>
          </a:xfrm>
        </p:grpSpPr>
        <p:grpSp>
          <p:nvGrpSpPr>
            <p:cNvPr id="269" name="Group 93">
              <a:extLst>
                <a:ext uri="{FF2B5EF4-FFF2-40B4-BE49-F238E27FC236}">
                  <a16:creationId xmlns:a16="http://schemas.microsoft.com/office/drawing/2014/main" id="{F21BDC14-C807-D08A-A782-3B95E957083E}"/>
                </a:ext>
              </a:extLst>
            </p:cNvPr>
            <p:cNvGrpSpPr/>
            <p:nvPr/>
          </p:nvGrpSpPr>
          <p:grpSpPr>
            <a:xfrm>
              <a:off x="4877008" y="10312185"/>
              <a:ext cx="1474768" cy="1474768"/>
              <a:chOff x="0" y="0"/>
              <a:chExt cx="812800" cy="812800"/>
            </a:xfrm>
          </p:grpSpPr>
          <p:sp>
            <p:nvSpPr>
              <p:cNvPr id="274" name="Freeform 94">
                <a:extLst>
                  <a:ext uri="{FF2B5EF4-FFF2-40B4-BE49-F238E27FC236}">
                    <a16:creationId xmlns:a16="http://schemas.microsoft.com/office/drawing/2014/main" id="{9B9F3A11-1F99-4857-355C-485CD9EE9C5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641E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75" name="TextBox 95">
                <a:extLst>
                  <a:ext uri="{FF2B5EF4-FFF2-40B4-BE49-F238E27FC236}">
                    <a16:creationId xmlns:a16="http://schemas.microsoft.com/office/drawing/2014/main" id="{D5FD1FA6-9067-0BC5-41A3-473D5488DE0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5643" tIns="135643" rIns="135643" bIns="135643" rtlCol="0" anchor="ctr"/>
              <a:lstStyle/>
              <a:p>
                <a:pPr algn="ctr">
                  <a:lnSpc>
                    <a:spcPts val="2199"/>
                  </a:lnSpc>
                </a:pPr>
                <a:endParaRPr sz="6400"/>
              </a:p>
            </p:txBody>
          </p:sp>
        </p:grpSp>
        <p:grpSp>
          <p:nvGrpSpPr>
            <p:cNvPr id="270" name="Group 96">
              <a:extLst>
                <a:ext uri="{FF2B5EF4-FFF2-40B4-BE49-F238E27FC236}">
                  <a16:creationId xmlns:a16="http://schemas.microsoft.com/office/drawing/2014/main" id="{179F9E36-DD20-55E0-5998-AD00131722A9}"/>
                </a:ext>
              </a:extLst>
            </p:cNvPr>
            <p:cNvGrpSpPr/>
            <p:nvPr/>
          </p:nvGrpSpPr>
          <p:grpSpPr>
            <a:xfrm>
              <a:off x="5035248" y="10472405"/>
              <a:ext cx="1158289" cy="1158289"/>
              <a:chOff x="0" y="0"/>
              <a:chExt cx="812800" cy="812800"/>
            </a:xfrm>
          </p:grpSpPr>
          <p:sp>
            <p:nvSpPr>
              <p:cNvPr id="272" name="Freeform 97">
                <a:extLst>
                  <a:ext uri="{FF2B5EF4-FFF2-40B4-BE49-F238E27FC236}">
                    <a16:creationId xmlns:a16="http://schemas.microsoft.com/office/drawing/2014/main" id="{A51940F2-0019-AEB4-1D59-F5EA0357BE0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641E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73" name="TextBox 98">
                <a:extLst>
                  <a:ext uri="{FF2B5EF4-FFF2-40B4-BE49-F238E27FC236}">
                    <a16:creationId xmlns:a16="http://schemas.microsoft.com/office/drawing/2014/main" id="{7CD323E0-5A1D-E747-D469-8321E31C624A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5643" tIns="135643" rIns="135643" bIns="135643" rtlCol="0" anchor="ctr"/>
              <a:lstStyle/>
              <a:p>
                <a:pPr algn="ctr">
                  <a:lnSpc>
                    <a:spcPts val="2199"/>
                  </a:lnSpc>
                </a:pPr>
                <a:endParaRPr sz="6400"/>
              </a:p>
            </p:txBody>
          </p:sp>
        </p:grpSp>
        <p:sp>
          <p:nvSpPr>
            <p:cNvPr id="271" name="Freeform 151">
              <a:extLst>
                <a:ext uri="{FF2B5EF4-FFF2-40B4-BE49-F238E27FC236}">
                  <a16:creationId xmlns:a16="http://schemas.microsoft.com/office/drawing/2014/main" id="{1B1D0CB6-BDB0-151D-4590-A8CC3C663F6A}"/>
                </a:ext>
              </a:extLst>
            </p:cNvPr>
            <p:cNvSpPr/>
            <p:nvPr/>
          </p:nvSpPr>
          <p:spPr>
            <a:xfrm>
              <a:off x="5271492" y="10735284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0" y="0"/>
                  </a:moveTo>
                  <a:lnTo>
                    <a:pt x="514350" y="0"/>
                  </a:lnTo>
                  <a:lnTo>
                    <a:pt x="514350" y="514350"/>
                  </a:ln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E564275A-5984-2083-769F-C6834B73223B}"/>
              </a:ext>
            </a:extLst>
          </p:cNvPr>
          <p:cNvGrpSpPr/>
          <p:nvPr/>
        </p:nvGrpSpPr>
        <p:grpSpPr>
          <a:xfrm>
            <a:off x="9141532" y="5139902"/>
            <a:ext cx="2896975" cy="2896975"/>
            <a:chOff x="7139949" y="10391832"/>
            <a:chExt cx="1369033" cy="1369033"/>
          </a:xfrm>
        </p:grpSpPr>
        <p:grpSp>
          <p:nvGrpSpPr>
            <p:cNvPr id="287" name="Group 140">
              <a:extLst>
                <a:ext uri="{FF2B5EF4-FFF2-40B4-BE49-F238E27FC236}">
                  <a16:creationId xmlns:a16="http://schemas.microsoft.com/office/drawing/2014/main" id="{4278AE0C-4ABC-3026-AC49-7AC186BE4D6E}"/>
                </a:ext>
              </a:extLst>
            </p:cNvPr>
            <p:cNvGrpSpPr/>
            <p:nvPr/>
          </p:nvGrpSpPr>
          <p:grpSpPr>
            <a:xfrm>
              <a:off x="7139949" y="10391832"/>
              <a:ext cx="1369033" cy="1369033"/>
              <a:chOff x="0" y="0"/>
              <a:chExt cx="812800" cy="812800"/>
            </a:xfrm>
          </p:grpSpPr>
          <p:sp>
            <p:nvSpPr>
              <p:cNvPr id="292" name="Freeform 141">
                <a:extLst>
                  <a:ext uri="{FF2B5EF4-FFF2-40B4-BE49-F238E27FC236}">
                    <a16:creationId xmlns:a16="http://schemas.microsoft.com/office/drawing/2014/main" id="{6C1A927E-7629-FC00-4D13-B6478E19226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5E165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93" name="TextBox 142">
                <a:extLst>
                  <a:ext uri="{FF2B5EF4-FFF2-40B4-BE49-F238E27FC236}">
                    <a16:creationId xmlns:a16="http://schemas.microsoft.com/office/drawing/2014/main" id="{B6164825-DA36-2DC3-EC97-DD90700C582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25917" tIns="125917" rIns="125917" bIns="125917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288" name="Group 143">
              <a:extLst>
                <a:ext uri="{FF2B5EF4-FFF2-40B4-BE49-F238E27FC236}">
                  <a16:creationId xmlns:a16="http://schemas.microsoft.com/office/drawing/2014/main" id="{BBDD8E4F-09F6-6305-A529-76531A5DEF11}"/>
                </a:ext>
              </a:extLst>
            </p:cNvPr>
            <p:cNvGrpSpPr/>
            <p:nvPr/>
          </p:nvGrpSpPr>
          <p:grpSpPr>
            <a:xfrm>
              <a:off x="7286843" y="10540563"/>
              <a:ext cx="1075244" cy="1075244"/>
              <a:chOff x="0" y="0"/>
              <a:chExt cx="812800" cy="812800"/>
            </a:xfrm>
          </p:grpSpPr>
          <p:sp>
            <p:nvSpPr>
              <p:cNvPr id="290" name="Freeform 144">
                <a:extLst>
                  <a:ext uri="{FF2B5EF4-FFF2-40B4-BE49-F238E27FC236}">
                    <a16:creationId xmlns:a16="http://schemas.microsoft.com/office/drawing/2014/main" id="{DF29E9D3-BD15-0A1B-B0CC-9537941A711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5E165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91" name="TextBox 145">
                <a:extLst>
                  <a:ext uri="{FF2B5EF4-FFF2-40B4-BE49-F238E27FC236}">
                    <a16:creationId xmlns:a16="http://schemas.microsoft.com/office/drawing/2014/main" id="{6525D9E2-49A4-5167-7B51-444CCF173B4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25917" tIns="125917" rIns="125917" bIns="125917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289" name="Freeform 147">
              <a:extLst>
                <a:ext uri="{FF2B5EF4-FFF2-40B4-BE49-F238E27FC236}">
                  <a16:creationId xmlns:a16="http://schemas.microsoft.com/office/drawing/2014/main" id="{31585FED-E3EB-A595-C440-32FC3315BF73}"/>
                </a:ext>
              </a:extLst>
            </p:cNvPr>
            <p:cNvSpPr/>
            <p:nvPr/>
          </p:nvSpPr>
          <p:spPr>
            <a:xfrm>
              <a:off x="7539487" y="10759066"/>
              <a:ext cx="569955" cy="634565"/>
            </a:xfrm>
            <a:custGeom>
              <a:avLst/>
              <a:gdLst/>
              <a:ahLst/>
              <a:cxnLst/>
              <a:rect l="l" t="t" r="r" b="b"/>
              <a:pathLst>
                <a:path w="427466" h="475924">
                  <a:moveTo>
                    <a:pt x="0" y="0"/>
                  </a:moveTo>
                  <a:lnTo>
                    <a:pt x="427466" y="0"/>
                  </a:lnTo>
                  <a:lnTo>
                    <a:pt x="427466" y="475923"/>
                  </a:lnTo>
                  <a:lnTo>
                    <a:pt x="0" y="475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BA5E1722-C96D-948B-3E5E-FFFF300EB70F}"/>
              </a:ext>
            </a:extLst>
          </p:cNvPr>
          <p:cNvGrpSpPr/>
          <p:nvPr/>
        </p:nvGrpSpPr>
        <p:grpSpPr>
          <a:xfrm>
            <a:off x="11295610" y="5184688"/>
            <a:ext cx="2956947" cy="2956947"/>
            <a:chOff x="9270981" y="10280009"/>
            <a:chExt cx="1414075" cy="1414075"/>
          </a:xfrm>
        </p:grpSpPr>
        <p:grpSp>
          <p:nvGrpSpPr>
            <p:cNvPr id="295" name="Group 107">
              <a:extLst>
                <a:ext uri="{FF2B5EF4-FFF2-40B4-BE49-F238E27FC236}">
                  <a16:creationId xmlns:a16="http://schemas.microsoft.com/office/drawing/2014/main" id="{836700D5-8D9E-3F12-D30E-A91153627BA5}"/>
                </a:ext>
              </a:extLst>
            </p:cNvPr>
            <p:cNvGrpSpPr/>
            <p:nvPr/>
          </p:nvGrpSpPr>
          <p:grpSpPr>
            <a:xfrm>
              <a:off x="9270981" y="10280009"/>
              <a:ext cx="1414075" cy="1414075"/>
              <a:chOff x="0" y="0"/>
              <a:chExt cx="812800" cy="812800"/>
            </a:xfrm>
          </p:grpSpPr>
          <p:sp>
            <p:nvSpPr>
              <p:cNvPr id="300" name="Freeform 108">
                <a:extLst>
                  <a:ext uri="{FF2B5EF4-FFF2-40B4-BE49-F238E27FC236}">
                    <a16:creationId xmlns:a16="http://schemas.microsoft.com/office/drawing/2014/main" id="{622DD58D-D275-51FE-D818-7F000E4CC6B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C8083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01" name="TextBox 109">
                <a:extLst>
                  <a:ext uri="{FF2B5EF4-FFF2-40B4-BE49-F238E27FC236}">
                    <a16:creationId xmlns:a16="http://schemas.microsoft.com/office/drawing/2014/main" id="{0BC15FD5-E60B-BF42-F03B-5B679E4CD8A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0060" tIns="130060" rIns="130060" bIns="130060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296" name="Group 110">
              <a:extLst>
                <a:ext uri="{FF2B5EF4-FFF2-40B4-BE49-F238E27FC236}">
                  <a16:creationId xmlns:a16="http://schemas.microsoft.com/office/drawing/2014/main" id="{6AE57576-2204-42A8-CED7-297B37A10CC5}"/>
                </a:ext>
              </a:extLst>
            </p:cNvPr>
            <p:cNvGrpSpPr/>
            <p:nvPr/>
          </p:nvGrpSpPr>
          <p:grpSpPr>
            <a:xfrm>
              <a:off x="9422708" y="10433634"/>
              <a:ext cx="1110621" cy="1110621"/>
              <a:chOff x="0" y="0"/>
              <a:chExt cx="812800" cy="812800"/>
            </a:xfrm>
          </p:grpSpPr>
          <p:sp>
            <p:nvSpPr>
              <p:cNvPr id="298" name="Freeform 111">
                <a:extLst>
                  <a:ext uri="{FF2B5EF4-FFF2-40B4-BE49-F238E27FC236}">
                    <a16:creationId xmlns:a16="http://schemas.microsoft.com/office/drawing/2014/main" id="{EE06D3CB-0011-674A-EAD6-28A8D0657A9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C8083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99" name="TextBox 112">
                <a:extLst>
                  <a:ext uri="{FF2B5EF4-FFF2-40B4-BE49-F238E27FC236}">
                    <a16:creationId xmlns:a16="http://schemas.microsoft.com/office/drawing/2014/main" id="{53311B6A-E5D5-3C6C-DDD7-12917ED1B79C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0060" tIns="130060" rIns="130060" bIns="130060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297" name="Freeform 148">
              <a:extLst>
                <a:ext uri="{FF2B5EF4-FFF2-40B4-BE49-F238E27FC236}">
                  <a16:creationId xmlns:a16="http://schemas.microsoft.com/office/drawing/2014/main" id="{48A4785D-4ACE-B878-B07F-76C7F7A2D558}"/>
                </a:ext>
              </a:extLst>
            </p:cNvPr>
            <p:cNvSpPr/>
            <p:nvPr/>
          </p:nvSpPr>
          <p:spPr>
            <a:xfrm>
              <a:off x="9690082" y="10707886"/>
              <a:ext cx="588575" cy="627357"/>
            </a:xfrm>
            <a:custGeom>
              <a:avLst/>
              <a:gdLst/>
              <a:ahLst/>
              <a:cxnLst/>
              <a:rect l="l" t="t" r="r" b="b"/>
              <a:pathLst>
                <a:path w="441431" h="470518">
                  <a:moveTo>
                    <a:pt x="0" y="0"/>
                  </a:moveTo>
                  <a:lnTo>
                    <a:pt x="441431" y="0"/>
                  </a:lnTo>
                  <a:lnTo>
                    <a:pt x="441431" y="470517"/>
                  </a:lnTo>
                  <a:lnTo>
                    <a:pt x="0" y="4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FA4CA5FB-83DE-AEAD-1C78-C114DBE80AB7}"/>
              </a:ext>
            </a:extLst>
          </p:cNvPr>
          <p:cNvGrpSpPr/>
          <p:nvPr/>
        </p:nvGrpSpPr>
        <p:grpSpPr>
          <a:xfrm>
            <a:off x="13617516" y="5261762"/>
            <a:ext cx="2955961" cy="2955961"/>
            <a:chOff x="11447056" y="10280009"/>
            <a:chExt cx="1414075" cy="1414075"/>
          </a:xfrm>
        </p:grpSpPr>
        <p:grpSp>
          <p:nvGrpSpPr>
            <p:cNvPr id="303" name="Group 113">
              <a:extLst>
                <a:ext uri="{FF2B5EF4-FFF2-40B4-BE49-F238E27FC236}">
                  <a16:creationId xmlns:a16="http://schemas.microsoft.com/office/drawing/2014/main" id="{13DB77AE-48AE-8ED5-17A7-79354E81CF16}"/>
                </a:ext>
              </a:extLst>
            </p:cNvPr>
            <p:cNvGrpSpPr/>
            <p:nvPr/>
          </p:nvGrpSpPr>
          <p:grpSpPr>
            <a:xfrm>
              <a:off x="11447056" y="10280009"/>
              <a:ext cx="1414075" cy="1414075"/>
              <a:chOff x="0" y="0"/>
              <a:chExt cx="812800" cy="812800"/>
            </a:xfrm>
          </p:grpSpPr>
          <p:sp>
            <p:nvSpPr>
              <p:cNvPr id="308" name="Freeform 114">
                <a:extLst>
                  <a:ext uri="{FF2B5EF4-FFF2-40B4-BE49-F238E27FC236}">
                    <a16:creationId xmlns:a16="http://schemas.microsoft.com/office/drawing/2014/main" id="{69AA2673-CEA4-219C-16CD-595F6EE2A86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D200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09" name="TextBox 115">
                <a:extLst>
                  <a:ext uri="{FF2B5EF4-FFF2-40B4-BE49-F238E27FC236}">
                    <a16:creationId xmlns:a16="http://schemas.microsoft.com/office/drawing/2014/main" id="{DAD51E3F-3D7E-B00A-3E97-BBCA453B9D6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0060" tIns="130060" rIns="130060" bIns="130060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304" name="Group 116">
              <a:extLst>
                <a:ext uri="{FF2B5EF4-FFF2-40B4-BE49-F238E27FC236}">
                  <a16:creationId xmlns:a16="http://schemas.microsoft.com/office/drawing/2014/main" id="{ACF0EE19-5491-096C-5696-779BD8487008}"/>
                </a:ext>
              </a:extLst>
            </p:cNvPr>
            <p:cNvGrpSpPr/>
            <p:nvPr/>
          </p:nvGrpSpPr>
          <p:grpSpPr>
            <a:xfrm>
              <a:off x="11598783" y="10433634"/>
              <a:ext cx="1110621" cy="1110621"/>
              <a:chOff x="0" y="0"/>
              <a:chExt cx="812800" cy="812800"/>
            </a:xfrm>
          </p:grpSpPr>
          <p:sp>
            <p:nvSpPr>
              <p:cNvPr id="306" name="Freeform 117">
                <a:extLst>
                  <a:ext uri="{FF2B5EF4-FFF2-40B4-BE49-F238E27FC236}">
                    <a16:creationId xmlns:a16="http://schemas.microsoft.com/office/drawing/2014/main" id="{A7B3C1DA-5F4C-2BF8-79AB-8ACFACC02E0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D200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07" name="TextBox 118">
                <a:extLst>
                  <a:ext uri="{FF2B5EF4-FFF2-40B4-BE49-F238E27FC236}">
                    <a16:creationId xmlns:a16="http://schemas.microsoft.com/office/drawing/2014/main" id="{502DFEA9-26C6-0DDF-E3FF-39281D46B4A3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0060" tIns="130060" rIns="130060" bIns="130060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305" name="Freeform 149">
              <a:extLst>
                <a:ext uri="{FF2B5EF4-FFF2-40B4-BE49-F238E27FC236}">
                  <a16:creationId xmlns:a16="http://schemas.microsoft.com/office/drawing/2014/main" id="{162ADE0C-F005-9AD8-76EC-65FECDF35C3F}"/>
                </a:ext>
              </a:extLst>
            </p:cNvPr>
            <p:cNvSpPr/>
            <p:nvPr/>
          </p:nvSpPr>
          <p:spPr>
            <a:xfrm>
              <a:off x="11866156" y="10728831"/>
              <a:ext cx="540053" cy="567731"/>
            </a:xfrm>
            <a:custGeom>
              <a:avLst/>
              <a:gdLst/>
              <a:ahLst/>
              <a:cxnLst/>
              <a:rect l="l" t="t" r="r" b="b"/>
              <a:pathLst>
                <a:path w="405040" h="425798">
                  <a:moveTo>
                    <a:pt x="0" y="0"/>
                  </a:moveTo>
                  <a:lnTo>
                    <a:pt x="405040" y="0"/>
                  </a:lnTo>
                  <a:lnTo>
                    <a:pt x="405040" y="425798"/>
                  </a:lnTo>
                  <a:lnTo>
                    <a:pt x="0" y="42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982834A4-FDDC-2563-1554-F88D5C5892A9}"/>
              </a:ext>
            </a:extLst>
          </p:cNvPr>
          <p:cNvGrpSpPr/>
          <p:nvPr/>
        </p:nvGrpSpPr>
        <p:grpSpPr>
          <a:xfrm>
            <a:off x="15831566" y="5289978"/>
            <a:ext cx="2955961" cy="2955961"/>
            <a:chOff x="14027165" y="10391832"/>
            <a:chExt cx="1548993" cy="1548993"/>
          </a:xfrm>
        </p:grpSpPr>
        <p:grpSp>
          <p:nvGrpSpPr>
            <p:cNvPr id="311" name="Group 119">
              <a:extLst>
                <a:ext uri="{FF2B5EF4-FFF2-40B4-BE49-F238E27FC236}">
                  <a16:creationId xmlns:a16="http://schemas.microsoft.com/office/drawing/2014/main" id="{3A1CFB04-AB7A-C50B-6EC8-E09A923452D1}"/>
                </a:ext>
              </a:extLst>
            </p:cNvPr>
            <p:cNvGrpSpPr/>
            <p:nvPr/>
          </p:nvGrpSpPr>
          <p:grpSpPr>
            <a:xfrm>
              <a:off x="14027165" y="10391832"/>
              <a:ext cx="1548993" cy="1548993"/>
              <a:chOff x="0" y="0"/>
              <a:chExt cx="812800" cy="812800"/>
            </a:xfrm>
          </p:grpSpPr>
          <p:sp>
            <p:nvSpPr>
              <p:cNvPr id="316" name="Freeform 120">
                <a:extLst>
                  <a:ext uri="{FF2B5EF4-FFF2-40B4-BE49-F238E27FC236}">
                    <a16:creationId xmlns:a16="http://schemas.microsoft.com/office/drawing/2014/main" id="{A7274C5B-0FB3-5177-30C5-E6F32570075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17" name="TextBox 121">
                <a:extLst>
                  <a:ext uri="{FF2B5EF4-FFF2-40B4-BE49-F238E27FC236}">
                    <a16:creationId xmlns:a16="http://schemas.microsoft.com/office/drawing/2014/main" id="{0A461088-4A8E-0BD4-ADDC-C13B1E65A7A6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42469" tIns="142469" rIns="142469" bIns="142469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312" name="Group 122">
              <a:extLst>
                <a:ext uri="{FF2B5EF4-FFF2-40B4-BE49-F238E27FC236}">
                  <a16:creationId xmlns:a16="http://schemas.microsoft.com/office/drawing/2014/main" id="{E805FCBE-3B0E-3060-1984-FAEE31191E07}"/>
                </a:ext>
              </a:extLst>
            </p:cNvPr>
            <p:cNvGrpSpPr/>
            <p:nvPr/>
          </p:nvGrpSpPr>
          <p:grpSpPr>
            <a:xfrm>
              <a:off x="14193368" y="10560113"/>
              <a:ext cx="1216587" cy="1216587"/>
              <a:chOff x="0" y="0"/>
              <a:chExt cx="812800" cy="812800"/>
            </a:xfrm>
          </p:grpSpPr>
          <p:sp>
            <p:nvSpPr>
              <p:cNvPr id="314" name="Freeform 123">
                <a:extLst>
                  <a:ext uri="{FF2B5EF4-FFF2-40B4-BE49-F238E27FC236}">
                    <a16:creationId xmlns:a16="http://schemas.microsoft.com/office/drawing/2014/main" id="{73EA0714-14AF-24FD-1E23-C1C4162E0A8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15" name="TextBox 124">
                <a:extLst>
                  <a:ext uri="{FF2B5EF4-FFF2-40B4-BE49-F238E27FC236}">
                    <a16:creationId xmlns:a16="http://schemas.microsoft.com/office/drawing/2014/main" id="{90BA8843-044B-6CCA-A3E1-7D7BCBC78757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42469" tIns="142469" rIns="142469" bIns="142469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313" name="Freeform 150">
              <a:extLst>
                <a:ext uri="{FF2B5EF4-FFF2-40B4-BE49-F238E27FC236}">
                  <a16:creationId xmlns:a16="http://schemas.microsoft.com/office/drawing/2014/main" id="{631FCA0C-C1A5-5270-305B-688A9B7CF0DF}"/>
                </a:ext>
              </a:extLst>
            </p:cNvPr>
            <p:cNvSpPr/>
            <p:nvPr/>
          </p:nvSpPr>
          <p:spPr>
            <a:xfrm>
              <a:off x="14534481" y="10778520"/>
              <a:ext cx="542953" cy="708585"/>
            </a:xfrm>
            <a:custGeom>
              <a:avLst/>
              <a:gdLst/>
              <a:ahLst/>
              <a:cxnLst/>
              <a:rect l="l" t="t" r="r" b="b"/>
              <a:pathLst>
                <a:path w="407215" h="531439">
                  <a:moveTo>
                    <a:pt x="0" y="0"/>
                  </a:moveTo>
                  <a:lnTo>
                    <a:pt x="407216" y="0"/>
                  </a:lnTo>
                  <a:lnTo>
                    <a:pt x="407216" y="531439"/>
                  </a:lnTo>
                  <a:lnTo>
                    <a:pt x="0" y="53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sp>
        <p:nvSpPr>
          <p:cNvPr id="318" name="Freeform 55">
            <a:extLst>
              <a:ext uri="{FF2B5EF4-FFF2-40B4-BE49-F238E27FC236}">
                <a16:creationId xmlns:a16="http://schemas.microsoft.com/office/drawing/2014/main" id="{D5AECB84-0A95-86C0-0B80-F1BA807C2410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320" name="TextBox 56">
            <a:extLst>
              <a:ext uri="{FF2B5EF4-FFF2-40B4-BE49-F238E27FC236}">
                <a16:creationId xmlns:a16="http://schemas.microsoft.com/office/drawing/2014/main" id="{884D6C43-8D93-6687-EB26-8E18E6597018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321" name="Image" descr="Image">
            <a:extLst>
              <a:ext uri="{FF2B5EF4-FFF2-40B4-BE49-F238E27FC236}">
                <a16:creationId xmlns:a16="http://schemas.microsoft.com/office/drawing/2014/main" id="{B7B7757A-3787-D625-B91A-A4E28688F64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Body text copy">
            <a:extLst>
              <a:ext uri="{FF2B5EF4-FFF2-40B4-BE49-F238E27FC236}">
                <a16:creationId xmlns:a16="http://schemas.microsoft.com/office/drawing/2014/main" id="{403AF48D-5785-CA0D-4AE6-74379820A4A1}"/>
              </a:ext>
            </a:extLst>
          </p:cNvPr>
          <p:cNvSpPr/>
          <p:nvPr/>
        </p:nvSpPr>
        <p:spPr>
          <a:xfrm>
            <a:off x="4061876" y="8514642"/>
            <a:ext cx="15934711" cy="1035338"/>
          </a:xfrm>
          <a:prstGeom prst="rect">
            <a:avLst/>
          </a:prstGeom>
        </p:spPr>
        <p:txBody>
          <a:bodyPr spcFirstLastPara="0" lIns="178506" tIns="89254" rIns="178506" bIns="0" anchor="t"/>
          <a:lstStyle/>
          <a:p>
            <a:pPr algn="ctr" defTabSz="1828800">
              <a:lnSpc>
                <a:spcPct val="100000"/>
              </a:lnSpc>
              <a:defRPr/>
            </a:pPr>
            <a:r>
              <a:rPr lang="fr-FR" sz="5622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TRINITY INNOVATION HUB </a:t>
            </a:r>
            <a:r>
              <a:rPr lang="fr-FR" sz="5622" b="1" kern="1200" dirty="0" err="1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unlocks</a:t>
            </a:r>
            <a:r>
              <a:rPr lang="fr-FR" sz="5622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 value for all </a:t>
            </a:r>
            <a:r>
              <a:rPr lang="fr-FR" sz="5622" b="1" kern="1200" dirty="0" err="1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our</a:t>
            </a:r>
            <a:r>
              <a:rPr lang="fr-FR" sz="5622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 </a:t>
            </a:r>
            <a:r>
              <a:rPr lang="fr-FR" sz="5622" b="1" kern="1200" dirty="0" err="1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partners</a:t>
            </a:r>
            <a:r>
              <a:rPr lang="fr-FR" sz="5622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 in the innovation </a:t>
            </a:r>
            <a:r>
              <a:rPr lang="fr-FR" sz="5622" b="1" kern="1200" dirty="0" err="1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ecosystem</a:t>
            </a:r>
            <a:endParaRPr lang="fr-FR" sz="5622" b="1" kern="1200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Gibson Light"/>
            </a:endParaRPr>
          </a:p>
        </p:txBody>
      </p:sp>
      <p:sp>
        <p:nvSpPr>
          <p:cNvPr id="323" name="AutoShape 13">
            <a:extLst>
              <a:ext uri="{FF2B5EF4-FFF2-40B4-BE49-F238E27FC236}">
                <a16:creationId xmlns:a16="http://schemas.microsoft.com/office/drawing/2014/main" id="{8C1E32D1-AAA5-C997-684E-DFD772E2DCEC}"/>
              </a:ext>
            </a:extLst>
          </p:cNvPr>
          <p:cNvSpPr/>
          <p:nvPr/>
        </p:nvSpPr>
        <p:spPr>
          <a:xfrm flipH="1">
            <a:off x="-2633970" y="1570320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86A2BC-1782-8CAF-BF2D-73D4E9260EE9}"/>
              </a:ext>
            </a:extLst>
          </p:cNvPr>
          <p:cNvSpPr/>
          <p:nvPr/>
        </p:nvSpPr>
        <p:spPr>
          <a:xfrm>
            <a:off x="2404957" y="-1563576"/>
            <a:ext cx="5293539" cy="75823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Academia/Thought Leaders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4983E1-DE71-8282-935B-519399D699BD}"/>
              </a:ext>
            </a:extLst>
          </p:cNvPr>
          <p:cNvSpPr/>
          <p:nvPr/>
        </p:nvSpPr>
        <p:spPr>
          <a:xfrm>
            <a:off x="9608669" y="-1536270"/>
            <a:ext cx="5293539" cy="730928"/>
          </a:xfrm>
          <a:prstGeom prst="rect">
            <a:avLst/>
          </a:prstGeom>
          <a:solidFill>
            <a:srgbClr val="FF64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Corporates / Multinationals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19553D-7E77-0450-D765-DBFBA0120394}"/>
              </a:ext>
            </a:extLst>
          </p:cNvPr>
          <p:cNvSpPr/>
          <p:nvPr/>
        </p:nvSpPr>
        <p:spPr>
          <a:xfrm>
            <a:off x="16799683" y="-1563576"/>
            <a:ext cx="5293539" cy="758234"/>
          </a:xfrm>
          <a:prstGeom prst="rect">
            <a:avLst/>
          </a:prstGeom>
          <a:solidFill>
            <a:srgbClr val="65E2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Startups &amp; Scale-ups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BEFA29-E002-C2D5-B806-E888A5DC024B}"/>
              </a:ext>
            </a:extLst>
          </p:cNvPr>
          <p:cNvSpPr/>
          <p:nvPr/>
        </p:nvSpPr>
        <p:spPr>
          <a:xfrm>
            <a:off x="2178751" y="15299225"/>
            <a:ext cx="5293539" cy="758234"/>
          </a:xfrm>
          <a:prstGeom prst="rect">
            <a:avLst/>
          </a:prstGeom>
          <a:solidFill>
            <a:srgbClr val="7C80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VCs &amp; Investors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AF9187-761A-953B-15D4-6A0FAF4ECD05}"/>
              </a:ext>
            </a:extLst>
          </p:cNvPr>
          <p:cNvSpPr/>
          <p:nvPr/>
        </p:nvSpPr>
        <p:spPr>
          <a:xfrm>
            <a:off x="9382463" y="15299225"/>
            <a:ext cx="5293539" cy="758234"/>
          </a:xfrm>
          <a:prstGeom prst="rect">
            <a:avLst/>
          </a:prstGeom>
          <a:solidFill>
            <a:srgbClr val="FFD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Professional Services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64A571-9194-D746-2508-0E477CEA124A}"/>
              </a:ext>
            </a:extLst>
          </p:cNvPr>
          <p:cNvSpPr/>
          <p:nvPr/>
        </p:nvSpPr>
        <p:spPr>
          <a:xfrm>
            <a:off x="16573477" y="15299225"/>
            <a:ext cx="5293539" cy="758234"/>
          </a:xfrm>
          <a:prstGeom prst="rect">
            <a:avLst/>
          </a:prstGeom>
          <a:solidFill>
            <a:srgbClr val="00A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Public Agencies &amp; Nonprofits</a:t>
            </a: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56FCAADB-5F1A-B64E-0F82-A235E4D308FC}"/>
              </a:ext>
            </a:extLst>
          </p:cNvPr>
          <p:cNvSpPr/>
          <p:nvPr/>
        </p:nvSpPr>
        <p:spPr>
          <a:xfrm>
            <a:off x="-2669941" y="-42333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93775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115EF-EA13-395B-DAC2-2E99A2D99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FOC2Artboard 1 copy 3-100.jpg" descr="FOC2Artboard 1 copy 3-100.jpg">
            <a:extLst>
              <a:ext uri="{FF2B5EF4-FFF2-40B4-BE49-F238E27FC236}">
                <a16:creationId xmlns:a16="http://schemas.microsoft.com/office/drawing/2014/main" id="{637F2095-5BED-292E-2E63-CD7821070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82898FAB-3021-D6B1-49A1-761F4D0CB904}"/>
              </a:ext>
            </a:extLst>
          </p:cNvPr>
          <p:cNvPicPr/>
          <p:nvPr/>
        </p:nvPicPr>
        <p:blipFill>
          <a:blip r:embed="rId4" cstate="email">
            <a:alphaModFix amt="8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480" y="61892"/>
            <a:ext cx="23885820" cy="13089045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4BBAA5E8-4009-FF4E-6726-5563959F69C9}"/>
              </a:ext>
            </a:extLst>
          </p:cNvPr>
          <p:cNvSpPr/>
          <p:nvPr/>
        </p:nvSpPr>
        <p:spPr>
          <a:xfrm>
            <a:off x="2335169" y="3999378"/>
            <a:ext cx="5293539" cy="758234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Academia/Thought Leaders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B36CAC3-2CE0-5357-40D8-37D4F30EE717}"/>
              </a:ext>
            </a:extLst>
          </p:cNvPr>
          <p:cNvSpPr/>
          <p:nvPr/>
        </p:nvSpPr>
        <p:spPr>
          <a:xfrm>
            <a:off x="2335168" y="4754993"/>
            <a:ext cx="5306239" cy="1394930"/>
          </a:xfrm>
          <a:prstGeom prst="rect">
            <a:avLst/>
          </a:prstGeom>
          <a:solidFill>
            <a:srgbClr val="002060">
              <a:alpha val="2317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200" kern="1200">
                <a:solidFill>
                  <a:schemeClr val="bg1"/>
                </a:solidFill>
                <a:latin typeface="Source Sans Pro" panose="020B0503030403020204" pitchFamily="34" charset="0"/>
                <a:cs typeface="Gibson Light"/>
              </a:rPr>
              <a:t>Collaborate on research, policy, and education initiatives that drive societal and economic impact.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4059809-DFFD-3BC1-9443-5C6767FFAF5F}"/>
              </a:ext>
            </a:extLst>
          </p:cNvPr>
          <p:cNvSpPr/>
          <p:nvPr/>
        </p:nvSpPr>
        <p:spPr>
          <a:xfrm>
            <a:off x="9538881" y="4026684"/>
            <a:ext cx="5293539" cy="730928"/>
          </a:xfrm>
          <a:prstGeom prst="rect">
            <a:avLst/>
          </a:prstGeom>
          <a:solidFill>
            <a:srgbClr val="FF64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 dirty="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SME / MNC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7B055BF-6ED4-7210-979E-8420D17A1569}"/>
              </a:ext>
            </a:extLst>
          </p:cNvPr>
          <p:cNvSpPr/>
          <p:nvPr/>
        </p:nvSpPr>
        <p:spPr>
          <a:xfrm>
            <a:off x="9538880" y="4754993"/>
            <a:ext cx="5306239" cy="1394930"/>
          </a:xfrm>
          <a:prstGeom prst="rect">
            <a:avLst/>
          </a:prstGeom>
          <a:solidFill>
            <a:srgbClr val="FF641E">
              <a:alpha val="2317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200" kern="1200" dirty="0">
                <a:solidFill>
                  <a:schemeClr val="bg1"/>
                </a:solidFill>
                <a:latin typeface="Source Sans Pro" panose="020B0503030403020204" pitchFamily="34" charset="0"/>
                <a:cs typeface="Gibson Light"/>
              </a:rPr>
              <a:t>Co-develop solutions with research teams; access talent &amp; boost brand credibility. Connect with the innovation community.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344E1B5-8151-2DEA-BECE-6FC848AC0AE1}"/>
              </a:ext>
            </a:extLst>
          </p:cNvPr>
          <p:cNvSpPr/>
          <p:nvPr/>
        </p:nvSpPr>
        <p:spPr>
          <a:xfrm>
            <a:off x="16729895" y="3999378"/>
            <a:ext cx="5293539" cy="758234"/>
          </a:xfrm>
          <a:prstGeom prst="rect">
            <a:avLst/>
          </a:prstGeom>
          <a:solidFill>
            <a:srgbClr val="65E2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Startups &amp; Scale-ups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5A1913E-16A3-98CF-DC39-9CADC7670F36}"/>
              </a:ext>
            </a:extLst>
          </p:cNvPr>
          <p:cNvSpPr/>
          <p:nvPr/>
        </p:nvSpPr>
        <p:spPr>
          <a:xfrm>
            <a:off x="16729894" y="4754993"/>
            <a:ext cx="5306239" cy="1394930"/>
          </a:xfrm>
          <a:prstGeom prst="rect">
            <a:avLst/>
          </a:prstGeom>
          <a:solidFill>
            <a:srgbClr val="65E265">
              <a:alpha val="2317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00000"/>
              </a:lnSpc>
              <a:defRPr/>
            </a:pPr>
            <a:r>
              <a:rPr lang="en-IE" sz="2200" kern="1200">
                <a:solidFill>
                  <a:schemeClr val="bg1"/>
                </a:solidFill>
                <a:latin typeface="Source Sans Pro" panose="020B0503030403020204" pitchFamily="34" charset="0"/>
                <a:cs typeface="Gibson Light"/>
              </a:rPr>
              <a:t>Access workspace, community, interns, support to kick-start and accelerate your business.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977DBDE-525C-820D-FB17-20963E70BF89}"/>
              </a:ext>
            </a:extLst>
          </p:cNvPr>
          <p:cNvSpPr/>
          <p:nvPr/>
        </p:nvSpPr>
        <p:spPr>
          <a:xfrm>
            <a:off x="2335169" y="8971619"/>
            <a:ext cx="5293539" cy="758234"/>
          </a:xfrm>
          <a:prstGeom prst="rect">
            <a:avLst/>
          </a:prstGeom>
          <a:solidFill>
            <a:srgbClr val="7C80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VCs &amp; Investors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2BDFCF-596A-41C2-F714-75692E830857}"/>
              </a:ext>
            </a:extLst>
          </p:cNvPr>
          <p:cNvSpPr/>
          <p:nvPr/>
        </p:nvSpPr>
        <p:spPr>
          <a:xfrm>
            <a:off x="2335168" y="9727234"/>
            <a:ext cx="5306239" cy="1394930"/>
          </a:xfrm>
          <a:prstGeom prst="rect">
            <a:avLst/>
          </a:prstGeom>
          <a:solidFill>
            <a:srgbClr val="7C8083">
              <a:alpha val="2317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00000"/>
              </a:lnSpc>
              <a:defRPr/>
            </a:pPr>
            <a:r>
              <a:rPr lang="en-IE" sz="2200" kern="1200">
                <a:solidFill>
                  <a:schemeClr val="bg1"/>
                </a:solidFill>
                <a:latin typeface="Source Sans Pro" panose="020B0503030403020204" pitchFamily="34" charset="0"/>
                <a:cs typeface="Gibson Light"/>
              </a:rPr>
              <a:t>Connect with spinouts &amp; ventures; host demo days, curate opportunities.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6EA1315-9D14-1A66-9CF4-056B884AC32A}"/>
              </a:ext>
            </a:extLst>
          </p:cNvPr>
          <p:cNvSpPr/>
          <p:nvPr/>
        </p:nvSpPr>
        <p:spPr>
          <a:xfrm>
            <a:off x="9538881" y="8971619"/>
            <a:ext cx="5293539" cy="758234"/>
          </a:xfrm>
          <a:prstGeom prst="rect">
            <a:avLst/>
          </a:prstGeom>
          <a:solidFill>
            <a:srgbClr val="FFD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Professional Services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BA30069-DE33-223B-03FA-E0655C354299}"/>
              </a:ext>
            </a:extLst>
          </p:cNvPr>
          <p:cNvSpPr/>
          <p:nvPr/>
        </p:nvSpPr>
        <p:spPr>
          <a:xfrm>
            <a:off x="9538880" y="9727234"/>
            <a:ext cx="5306239" cy="1394930"/>
          </a:xfrm>
          <a:prstGeom prst="rect">
            <a:avLst/>
          </a:prstGeom>
          <a:solidFill>
            <a:srgbClr val="FFD200">
              <a:alpha val="2317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00000"/>
              </a:lnSpc>
              <a:defRPr/>
            </a:pPr>
            <a:r>
              <a:rPr lang="en-IE" sz="2200" kern="1200">
                <a:solidFill>
                  <a:schemeClr val="bg1"/>
                </a:solidFill>
                <a:latin typeface="Source Sans Pro" panose="020B0503030403020204" pitchFamily="34" charset="0"/>
                <a:cs typeface="Gibson Light"/>
              </a:rPr>
              <a:t>Engage as innovation champions; enhance service visibility through insights &amp; events.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45B527F-E1E2-50BC-8888-4AF1E0A6D75C}"/>
              </a:ext>
            </a:extLst>
          </p:cNvPr>
          <p:cNvSpPr/>
          <p:nvPr/>
        </p:nvSpPr>
        <p:spPr>
          <a:xfrm>
            <a:off x="16729895" y="8971619"/>
            <a:ext cx="5293539" cy="758234"/>
          </a:xfrm>
          <a:prstGeom prst="rect">
            <a:avLst/>
          </a:prstGeom>
          <a:solidFill>
            <a:srgbClr val="00A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Public Agencies &amp; Nonprofits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CD1E2F0-0A91-4A31-6EFE-8FC7D69A27F4}"/>
              </a:ext>
            </a:extLst>
          </p:cNvPr>
          <p:cNvSpPr/>
          <p:nvPr/>
        </p:nvSpPr>
        <p:spPr>
          <a:xfrm>
            <a:off x="16729894" y="9727234"/>
            <a:ext cx="5306239" cy="1394930"/>
          </a:xfrm>
          <a:prstGeom prst="rect">
            <a:avLst/>
          </a:prstGeom>
          <a:solidFill>
            <a:srgbClr val="00AACD">
              <a:alpha val="2317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lnSpc>
                <a:spcPct val="100000"/>
              </a:lnSpc>
              <a:defRPr/>
            </a:pPr>
            <a:r>
              <a:rPr lang="en-IE" sz="2200" kern="1200">
                <a:solidFill>
                  <a:schemeClr val="bg1"/>
                </a:solidFill>
                <a:latin typeface="Source Sans Pro" panose="020B0503030403020204" pitchFamily="34" charset="0"/>
                <a:cs typeface="Gibson Light"/>
              </a:rPr>
              <a:t>Align with policy, students &amp; social innovation for measurable impact.</a:t>
            </a:r>
          </a:p>
        </p:txBody>
      </p: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03CEFF49-F870-A77F-F20C-C0CB304978B2}"/>
              </a:ext>
            </a:extLst>
          </p:cNvPr>
          <p:cNvGrpSpPr/>
          <p:nvPr/>
        </p:nvGrpSpPr>
        <p:grpSpPr>
          <a:xfrm>
            <a:off x="3984539" y="2162170"/>
            <a:ext cx="1659517" cy="1659517"/>
            <a:chOff x="2793107" y="10280009"/>
            <a:chExt cx="1506944" cy="1506944"/>
          </a:xfrm>
        </p:grpSpPr>
        <p:grpSp>
          <p:nvGrpSpPr>
            <p:cNvPr id="261" name="Group 87">
              <a:extLst>
                <a:ext uri="{FF2B5EF4-FFF2-40B4-BE49-F238E27FC236}">
                  <a16:creationId xmlns:a16="http://schemas.microsoft.com/office/drawing/2014/main" id="{8FAD6ECC-8CFB-E62B-A5D2-47FD2973176A}"/>
                </a:ext>
              </a:extLst>
            </p:cNvPr>
            <p:cNvGrpSpPr/>
            <p:nvPr/>
          </p:nvGrpSpPr>
          <p:grpSpPr>
            <a:xfrm>
              <a:off x="2793107" y="10280009"/>
              <a:ext cx="1506944" cy="1506944"/>
              <a:chOff x="0" y="0"/>
              <a:chExt cx="812800" cy="812800"/>
            </a:xfrm>
          </p:grpSpPr>
          <p:sp>
            <p:nvSpPr>
              <p:cNvPr id="266" name="Freeform 88">
                <a:extLst>
                  <a:ext uri="{FF2B5EF4-FFF2-40B4-BE49-F238E27FC236}">
                    <a16:creationId xmlns:a16="http://schemas.microsoft.com/office/drawing/2014/main" id="{F64ED63B-1409-7857-25F7-37734F488F4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2060">
                  <a:alpha val="27000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67" name="TextBox 89">
                <a:extLst>
                  <a:ext uri="{FF2B5EF4-FFF2-40B4-BE49-F238E27FC236}">
                    <a16:creationId xmlns:a16="http://schemas.microsoft.com/office/drawing/2014/main" id="{FC8F3E14-E2B7-3045-900E-EA5B405B27A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8601" tIns="138601" rIns="138601" bIns="138601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262" name="Group 90">
              <a:extLst>
                <a:ext uri="{FF2B5EF4-FFF2-40B4-BE49-F238E27FC236}">
                  <a16:creationId xmlns:a16="http://schemas.microsoft.com/office/drawing/2014/main" id="{B3947A01-252E-3F8D-F759-08EE75DB5BBC}"/>
                </a:ext>
              </a:extLst>
            </p:cNvPr>
            <p:cNvGrpSpPr/>
            <p:nvPr/>
          </p:nvGrpSpPr>
          <p:grpSpPr>
            <a:xfrm>
              <a:off x="2954800" y="10443724"/>
              <a:ext cx="1183561" cy="1183561"/>
              <a:chOff x="0" y="0"/>
              <a:chExt cx="812800" cy="812800"/>
            </a:xfrm>
          </p:grpSpPr>
          <p:sp>
            <p:nvSpPr>
              <p:cNvPr id="264" name="Freeform 91">
                <a:extLst>
                  <a:ext uri="{FF2B5EF4-FFF2-40B4-BE49-F238E27FC236}">
                    <a16:creationId xmlns:a16="http://schemas.microsoft.com/office/drawing/2014/main" id="{1F1C2482-61FC-3B33-9284-1B4D4480F3B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2060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65" name="TextBox 92">
                <a:extLst>
                  <a:ext uri="{FF2B5EF4-FFF2-40B4-BE49-F238E27FC236}">
                    <a16:creationId xmlns:a16="http://schemas.microsoft.com/office/drawing/2014/main" id="{F9F4782D-1B34-405C-1467-30A9DC70EC7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8601" tIns="138601" rIns="138601" bIns="138601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263" name="Freeform 146">
              <a:extLst>
                <a:ext uri="{FF2B5EF4-FFF2-40B4-BE49-F238E27FC236}">
                  <a16:creationId xmlns:a16="http://schemas.microsoft.com/office/drawing/2014/main" id="{0D8D3E93-ADE2-65C3-0E4B-53D2D34924BA}"/>
                </a:ext>
              </a:extLst>
            </p:cNvPr>
            <p:cNvSpPr/>
            <p:nvPr/>
          </p:nvSpPr>
          <p:spPr>
            <a:xfrm>
              <a:off x="3269271" y="10707886"/>
              <a:ext cx="655237" cy="655237"/>
            </a:xfrm>
            <a:custGeom>
              <a:avLst/>
              <a:gdLst/>
              <a:ahLst/>
              <a:cxnLst/>
              <a:rect l="l" t="t" r="r" b="b"/>
              <a:pathLst>
                <a:path w="491428" h="491428">
                  <a:moveTo>
                    <a:pt x="0" y="0"/>
                  </a:moveTo>
                  <a:lnTo>
                    <a:pt x="491428" y="0"/>
                  </a:lnTo>
                  <a:lnTo>
                    <a:pt x="491428" y="491428"/>
                  </a:lnTo>
                  <a:lnTo>
                    <a:pt x="0" y="491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31AAEA32-B51C-0EFA-1524-6C582F370A06}"/>
              </a:ext>
            </a:extLst>
          </p:cNvPr>
          <p:cNvGrpSpPr/>
          <p:nvPr/>
        </p:nvGrpSpPr>
        <p:grpSpPr>
          <a:xfrm>
            <a:off x="11189981" y="2162170"/>
            <a:ext cx="1659517" cy="1659517"/>
            <a:chOff x="4877008" y="10312185"/>
            <a:chExt cx="1474768" cy="1474768"/>
          </a:xfrm>
        </p:grpSpPr>
        <p:grpSp>
          <p:nvGrpSpPr>
            <p:cNvPr id="269" name="Group 93">
              <a:extLst>
                <a:ext uri="{FF2B5EF4-FFF2-40B4-BE49-F238E27FC236}">
                  <a16:creationId xmlns:a16="http://schemas.microsoft.com/office/drawing/2014/main" id="{FE4FBF73-D07D-E9F1-62D3-59E8BC10788E}"/>
                </a:ext>
              </a:extLst>
            </p:cNvPr>
            <p:cNvGrpSpPr/>
            <p:nvPr/>
          </p:nvGrpSpPr>
          <p:grpSpPr>
            <a:xfrm>
              <a:off x="4877008" y="10312185"/>
              <a:ext cx="1474768" cy="1474768"/>
              <a:chOff x="0" y="0"/>
              <a:chExt cx="812800" cy="812800"/>
            </a:xfrm>
          </p:grpSpPr>
          <p:sp>
            <p:nvSpPr>
              <p:cNvPr id="274" name="Freeform 94">
                <a:extLst>
                  <a:ext uri="{FF2B5EF4-FFF2-40B4-BE49-F238E27FC236}">
                    <a16:creationId xmlns:a16="http://schemas.microsoft.com/office/drawing/2014/main" id="{1D405118-5689-4D5E-5B6C-2730F609169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641E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75" name="TextBox 95">
                <a:extLst>
                  <a:ext uri="{FF2B5EF4-FFF2-40B4-BE49-F238E27FC236}">
                    <a16:creationId xmlns:a16="http://schemas.microsoft.com/office/drawing/2014/main" id="{B52243C5-4170-2A04-29CF-6A80136E22DF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5643" tIns="135643" rIns="135643" bIns="135643" rtlCol="0" anchor="ctr"/>
              <a:lstStyle/>
              <a:p>
                <a:pPr algn="ctr">
                  <a:lnSpc>
                    <a:spcPts val="2199"/>
                  </a:lnSpc>
                </a:pPr>
                <a:endParaRPr sz="6400"/>
              </a:p>
            </p:txBody>
          </p:sp>
        </p:grpSp>
        <p:grpSp>
          <p:nvGrpSpPr>
            <p:cNvPr id="270" name="Group 96">
              <a:extLst>
                <a:ext uri="{FF2B5EF4-FFF2-40B4-BE49-F238E27FC236}">
                  <a16:creationId xmlns:a16="http://schemas.microsoft.com/office/drawing/2014/main" id="{52C91194-506A-86C7-121F-946872090850}"/>
                </a:ext>
              </a:extLst>
            </p:cNvPr>
            <p:cNvGrpSpPr/>
            <p:nvPr/>
          </p:nvGrpSpPr>
          <p:grpSpPr>
            <a:xfrm>
              <a:off x="5035248" y="10472405"/>
              <a:ext cx="1158289" cy="1158289"/>
              <a:chOff x="0" y="0"/>
              <a:chExt cx="812800" cy="812800"/>
            </a:xfrm>
          </p:grpSpPr>
          <p:sp>
            <p:nvSpPr>
              <p:cNvPr id="272" name="Freeform 97">
                <a:extLst>
                  <a:ext uri="{FF2B5EF4-FFF2-40B4-BE49-F238E27FC236}">
                    <a16:creationId xmlns:a16="http://schemas.microsoft.com/office/drawing/2014/main" id="{87EFE328-9A9C-8F15-D934-67771DC831D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641E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73" name="TextBox 98">
                <a:extLst>
                  <a:ext uri="{FF2B5EF4-FFF2-40B4-BE49-F238E27FC236}">
                    <a16:creationId xmlns:a16="http://schemas.microsoft.com/office/drawing/2014/main" id="{AE8E9B68-1605-350B-33D7-44BEBBFA5D61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5643" tIns="135643" rIns="135643" bIns="135643" rtlCol="0" anchor="ctr"/>
              <a:lstStyle/>
              <a:p>
                <a:pPr algn="ctr">
                  <a:lnSpc>
                    <a:spcPts val="2199"/>
                  </a:lnSpc>
                </a:pPr>
                <a:endParaRPr sz="6400"/>
              </a:p>
            </p:txBody>
          </p:sp>
        </p:grpSp>
        <p:sp>
          <p:nvSpPr>
            <p:cNvPr id="271" name="Freeform 151">
              <a:extLst>
                <a:ext uri="{FF2B5EF4-FFF2-40B4-BE49-F238E27FC236}">
                  <a16:creationId xmlns:a16="http://schemas.microsoft.com/office/drawing/2014/main" id="{05AF863E-CEF7-3960-6F9B-DC5BF2C728F1}"/>
                </a:ext>
              </a:extLst>
            </p:cNvPr>
            <p:cNvSpPr/>
            <p:nvPr/>
          </p:nvSpPr>
          <p:spPr>
            <a:xfrm>
              <a:off x="5271492" y="10735284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514350" h="514350">
                  <a:moveTo>
                    <a:pt x="0" y="0"/>
                  </a:moveTo>
                  <a:lnTo>
                    <a:pt x="514350" y="0"/>
                  </a:lnTo>
                  <a:lnTo>
                    <a:pt x="514350" y="514350"/>
                  </a:lnTo>
                  <a:lnTo>
                    <a:pt x="0" y="514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F8F7203B-74FD-7AF8-FD53-7532DD997C69}"/>
              </a:ext>
            </a:extLst>
          </p:cNvPr>
          <p:cNvGrpSpPr/>
          <p:nvPr/>
        </p:nvGrpSpPr>
        <p:grpSpPr>
          <a:xfrm>
            <a:off x="18267189" y="2176106"/>
            <a:ext cx="1659517" cy="1659517"/>
            <a:chOff x="7139949" y="10391832"/>
            <a:chExt cx="1369033" cy="1369033"/>
          </a:xfrm>
        </p:grpSpPr>
        <p:grpSp>
          <p:nvGrpSpPr>
            <p:cNvPr id="287" name="Group 140">
              <a:extLst>
                <a:ext uri="{FF2B5EF4-FFF2-40B4-BE49-F238E27FC236}">
                  <a16:creationId xmlns:a16="http://schemas.microsoft.com/office/drawing/2014/main" id="{636272D4-35CF-BDCC-1257-A7CE87252B3C}"/>
                </a:ext>
              </a:extLst>
            </p:cNvPr>
            <p:cNvGrpSpPr/>
            <p:nvPr/>
          </p:nvGrpSpPr>
          <p:grpSpPr>
            <a:xfrm>
              <a:off x="7139949" y="10391832"/>
              <a:ext cx="1369033" cy="1369033"/>
              <a:chOff x="0" y="0"/>
              <a:chExt cx="812800" cy="812800"/>
            </a:xfrm>
          </p:grpSpPr>
          <p:sp>
            <p:nvSpPr>
              <p:cNvPr id="292" name="Freeform 141">
                <a:extLst>
                  <a:ext uri="{FF2B5EF4-FFF2-40B4-BE49-F238E27FC236}">
                    <a16:creationId xmlns:a16="http://schemas.microsoft.com/office/drawing/2014/main" id="{4253DFAA-0A09-AAE2-265C-CEFCD2C6A75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5E165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93" name="TextBox 142">
                <a:extLst>
                  <a:ext uri="{FF2B5EF4-FFF2-40B4-BE49-F238E27FC236}">
                    <a16:creationId xmlns:a16="http://schemas.microsoft.com/office/drawing/2014/main" id="{E747EAA2-E045-7F89-E9D4-FA9ACB08167A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25917" tIns="125917" rIns="125917" bIns="125917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288" name="Group 143">
              <a:extLst>
                <a:ext uri="{FF2B5EF4-FFF2-40B4-BE49-F238E27FC236}">
                  <a16:creationId xmlns:a16="http://schemas.microsoft.com/office/drawing/2014/main" id="{0A66CD4E-A0D6-AB9E-D2E6-DAF48EFD61B5}"/>
                </a:ext>
              </a:extLst>
            </p:cNvPr>
            <p:cNvGrpSpPr/>
            <p:nvPr/>
          </p:nvGrpSpPr>
          <p:grpSpPr>
            <a:xfrm>
              <a:off x="7286843" y="10540563"/>
              <a:ext cx="1075244" cy="1075244"/>
              <a:chOff x="0" y="0"/>
              <a:chExt cx="812800" cy="812800"/>
            </a:xfrm>
          </p:grpSpPr>
          <p:sp>
            <p:nvSpPr>
              <p:cNvPr id="290" name="Freeform 144">
                <a:extLst>
                  <a:ext uri="{FF2B5EF4-FFF2-40B4-BE49-F238E27FC236}">
                    <a16:creationId xmlns:a16="http://schemas.microsoft.com/office/drawing/2014/main" id="{BBF4E90B-C145-9CFF-B9F1-29427B5120B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5E165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91" name="TextBox 145">
                <a:extLst>
                  <a:ext uri="{FF2B5EF4-FFF2-40B4-BE49-F238E27FC236}">
                    <a16:creationId xmlns:a16="http://schemas.microsoft.com/office/drawing/2014/main" id="{6FE1F76B-A49E-E385-AB04-853B4167224C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25917" tIns="125917" rIns="125917" bIns="125917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289" name="Freeform 147">
              <a:extLst>
                <a:ext uri="{FF2B5EF4-FFF2-40B4-BE49-F238E27FC236}">
                  <a16:creationId xmlns:a16="http://schemas.microsoft.com/office/drawing/2014/main" id="{1A5191B8-1086-9269-7BED-8EFC14C1B1AB}"/>
                </a:ext>
              </a:extLst>
            </p:cNvPr>
            <p:cNvSpPr/>
            <p:nvPr/>
          </p:nvSpPr>
          <p:spPr>
            <a:xfrm>
              <a:off x="7539487" y="10759066"/>
              <a:ext cx="569955" cy="634565"/>
            </a:xfrm>
            <a:custGeom>
              <a:avLst/>
              <a:gdLst/>
              <a:ahLst/>
              <a:cxnLst/>
              <a:rect l="l" t="t" r="r" b="b"/>
              <a:pathLst>
                <a:path w="427466" h="475924">
                  <a:moveTo>
                    <a:pt x="0" y="0"/>
                  </a:moveTo>
                  <a:lnTo>
                    <a:pt x="427466" y="0"/>
                  </a:lnTo>
                  <a:lnTo>
                    <a:pt x="427466" y="475923"/>
                  </a:lnTo>
                  <a:lnTo>
                    <a:pt x="0" y="475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294" name="Group 293">
            <a:extLst>
              <a:ext uri="{FF2B5EF4-FFF2-40B4-BE49-F238E27FC236}">
                <a16:creationId xmlns:a16="http://schemas.microsoft.com/office/drawing/2014/main" id="{5ED22C38-2F29-A115-964B-AF7E28983D60}"/>
              </a:ext>
            </a:extLst>
          </p:cNvPr>
          <p:cNvGrpSpPr/>
          <p:nvPr/>
        </p:nvGrpSpPr>
        <p:grpSpPr>
          <a:xfrm>
            <a:off x="3933728" y="6968534"/>
            <a:ext cx="1785981" cy="1785981"/>
            <a:chOff x="9270981" y="10280009"/>
            <a:chExt cx="1414075" cy="1414075"/>
          </a:xfrm>
        </p:grpSpPr>
        <p:grpSp>
          <p:nvGrpSpPr>
            <p:cNvPr id="295" name="Group 107">
              <a:extLst>
                <a:ext uri="{FF2B5EF4-FFF2-40B4-BE49-F238E27FC236}">
                  <a16:creationId xmlns:a16="http://schemas.microsoft.com/office/drawing/2014/main" id="{34CFDC25-6629-E14C-2246-D4D52167668F}"/>
                </a:ext>
              </a:extLst>
            </p:cNvPr>
            <p:cNvGrpSpPr/>
            <p:nvPr/>
          </p:nvGrpSpPr>
          <p:grpSpPr>
            <a:xfrm>
              <a:off x="9270981" y="10280009"/>
              <a:ext cx="1414075" cy="1414075"/>
              <a:chOff x="0" y="0"/>
              <a:chExt cx="812800" cy="812800"/>
            </a:xfrm>
          </p:grpSpPr>
          <p:sp>
            <p:nvSpPr>
              <p:cNvPr id="300" name="Freeform 108">
                <a:extLst>
                  <a:ext uri="{FF2B5EF4-FFF2-40B4-BE49-F238E27FC236}">
                    <a16:creationId xmlns:a16="http://schemas.microsoft.com/office/drawing/2014/main" id="{DC6A7A16-EAA9-B2DE-87C3-2E8577A4223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C8083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01" name="TextBox 109">
                <a:extLst>
                  <a:ext uri="{FF2B5EF4-FFF2-40B4-BE49-F238E27FC236}">
                    <a16:creationId xmlns:a16="http://schemas.microsoft.com/office/drawing/2014/main" id="{DFD7B78F-4FDA-BF8B-511C-0C05F3365928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0060" tIns="130060" rIns="130060" bIns="130060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296" name="Group 110">
              <a:extLst>
                <a:ext uri="{FF2B5EF4-FFF2-40B4-BE49-F238E27FC236}">
                  <a16:creationId xmlns:a16="http://schemas.microsoft.com/office/drawing/2014/main" id="{41C03751-3ADE-FB4C-3723-BB1C72CAD43D}"/>
                </a:ext>
              </a:extLst>
            </p:cNvPr>
            <p:cNvGrpSpPr/>
            <p:nvPr/>
          </p:nvGrpSpPr>
          <p:grpSpPr>
            <a:xfrm>
              <a:off x="9422708" y="10433634"/>
              <a:ext cx="1110621" cy="1110621"/>
              <a:chOff x="0" y="0"/>
              <a:chExt cx="812800" cy="812800"/>
            </a:xfrm>
          </p:grpSpPr>
          <p:sp>
            <p:nvSpPr>
              <p:cNvPr id="298" name="Freeform 111">
                <a:extLst>
                  <a:ext uri="{FF2B5EF4-FFF2-40B4-BE49-F238E27FC236}">
                    <a16:creationId xmlns:a16="http://schemas.microsoft.com/office/drawing/2014/main" id="{D2F9C65B-88BC-BE7B-3775-05264A5A338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C8083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99" name="TextBox 112">
                <a:extLst>
                  <a:ext uri="{FF2B5EF4-FFF2-40B4-BE49-F238E27FC236}">
                    <a16:creationId xmlns:a16="http://schemas.microsoft.com/office/drawing/2014/main" id="{BF745FF9-7C7C-BDEB-F6A8-4DC49007B44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0060" tIns="130060" rIns="130060" bIns="130060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297" name="Freeform 148">
              <a:extLst>
                <a:ext uri="{FF2B5EF4-FFF2-40B4-BE49-F238E27FC236}">
                  <a16:creationId xmlns:a16="http://schemas.microsoft.com/office/drawing/2014/main" id="{47276B4B-8680-34DF-41DB-15074BB94957}"/>
                </a:ext>
              </a:extLst>
            </p:cNvPr>
            <p:cNvSpPr/>
            <p:nvPr/>
          </p:nvSpPr>
          <p:spPr>
            <a:xfrm>
              <a:off x="9690082" y="10707886"/>
              <a:ext cx="588575" cy="627357"/>
            </a:xfrm>
            <a:custGeom>
              <a:avLst/>
              <a:gdLst/>
              <a:ahLst/>
              <a:cxnLst/>
              <a:rect l="l" t="t" r="r" b="b"/>
              <a:pathLst>
                <a:path w="441431" h="470518">
                  <a:moveTo>
                    <a:pt x="0" y="0"/>
                  </a:moveTo>
                  <a:lnTo>
                    <a:pt x="441431" y="0"/>
                  </a:lnTo>
                  <a:lnTo>
                    <a:pt x="441431" y="470517"/>
                  </a:lnTo>
                  <a:lnTo>
                    <a:pt x="0" y="4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302" name="Group 301">
            <a:extLst>
              <a:ext uri="{FF2B5EF4-FFF2-40B4-BE49-F238E27FC236}">
                <a16:creationId xmlns:a16="http://schemas.microsoft.com/office/drawing/2014/main" id="{51A0911A-583D-BF6B-F8F5-E681181DBB8C}"/>
              </a:ext>
            </a:extLst>
          </p:cNvPr>
          <p:cNvGrpSpPr/>
          <p:nvPr/>
        </p:nvGrpSpPr>
        <p:grpSpPr>
          <a:xfrm>
            <a:off x="11188251" y="7094998"/>
            <a:ext cx="1659518" cy="1659518"/>
            <a:chOff x="11447056" y="10280009"/>
            <a:chExt cx="1414075" cy="1414075"/>
          </a:xfrm>
        </p:grpSpPr>
        <p:grpSp>
          <p:nvGrpSpPr>
            <p:cNvPr id="303" name="Group 113">
              <a:extLst>
                <a:ext uri="{FF2B5EF4-FFF2-40B4-BE49-F238E27FC236}">
                  <a16:creationId xmlns:a16="http://schemas.microsoft.com/office/drawing/2014/main" id="{DC1F461A-D5EF-C5A9-A8B5-D81D0C6B4842}"/>
                </a:ext>
              </a:extLst>
            </p:cNvPr>
            <p:cNvGrpSpPr/>
            <p:nvPr/>
          </p:nvGrpSpPr>
          <p:grpSpPr>
            <a:xfrm>
              <a:off x="11447056" y="10280009"/>
              <a:ext cx="1414075" cy="1414075"/>
              <a:chOff x="0" y="0"/>
              <a:chExt cx="812800" cy="812800"/>
            </a:xfrm>
          </p:grpSpPr>
          <p:sp>
            <p:nvSpPr>
              <p:cNvPr id="308" name="Freeform 114">
                <a:extLst>
                  <a:ext uri="{FF2B5EF4-FFF2-40B4-BE49-F238E27FC236}">
                    <a16:creationId xmlns:a16="http://schemas.microsoft.com/office/drawing/2014/main" id="{C7B5B4A3-CC6A-DB8C-B56D-93148CC0D37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D200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09" name="TextBox 115">
                <a:extLst>
                  <a:ext uri="{FF2B5EF4-FFF2-40B4-BE49-F238E27FC236}">
                    <a16:creationId xmlns:a16="http://schemas.microsoft.com/office/drawing/2014/main" id="{C5E3658B-D360-0F32-21BA-3ACC6EC756A0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0060" tIns="130060" rIns="130060" bIns="130060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304" name="Group 116">
              <a:extLst>
                <a:ext uri="{FF2B5EF4-FFF2-40B4-BE49-F238E27FC236}">
                  <a16:creationId xmlns:a16="http://schemas.microsoft.com/office/drawing/2014/main" id="{743DFCC2-A4BF-BA31-A0AE-D207022254A4}"/>
                </a:ext>
              </a:extLst>
            </p:cNvPr>
            <p:cNvGrpSpPr/>
            <p:nvPr/>
          </p:nvGrpSpPr>
          <p:grpSpPr>
            <a:xfrm>
              <a:off x="11598783" y="10433634"/>
              <a:ext cx="1110621" cy="1110621"/>
              <a:chOff x="0" y="0"/>
              <a:chExt cx="812800" cy="812800"/>
            </a:xfrm>
          </p:grpSpPr>
          <p:sp>
            <p:nvSpPr>
              <p:cNvPr id="306" name="Freeform 117">
                <a:extLst>
                  <a:ext uri="{FF2B5EF4-FFF2-40B4-BE49-F238E27FC236}">
                    <a16:creationId xmlns:a16="http://schemas.microsoft.com/office/drawing/2014/main" id="{579FB1FA-3ACA-34B8-5224-B5B1DDCD05C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D200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07" name="TextBox 118">
                <a:extLst>
                  <a:ext uri="{FF2B5EF4-FFF2-40B4-BE49-F238E27FC236}">
                    <a16:creationId xmlns:a16="http://schemas.microsoft.com/office/drawing/2014/main" id="{8F6C9E8D-00DD-69B5-5498-0CB505EA0DF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30060" tIns="130060" rIns="130060" bIns="130060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305" name="Freeform 149">
              <a:extLst>
                <a:ext uri="{FF2B5EF4-FFF2-40B4-BE49-F238E27FC236}">
                  <a16:creationId xmlns:a16="http://schemas.microsoft.com/office/drawing/2014/main" id="{BEF10BB1-20F0-C4BD-455F-C87B21462F01}"/>
                </a:ext>
              </a:extLst>
            </p:cNvPr>
            <p:cNvSpPr/>
            <p:nvPr/>
          </p:nvSpPr>
          <p:spPr>
            <a:xfrm>
              <a:off x="11866156" y="10728831"/>
              <a:ext cx="540053" cy="567731"/>
            </a:xfrm>
            <a:custGeom>
              <a:avLst/>
              <a:gdLst/>
              <a:ahLst/>
              <a:cxnLst/>
              <a:rect l="l" t="t" r="r" b="b"/>
              <a:pathLst>
                <a:path w="405040" h="425798">
                  <a:moveTo>
                    <a:pt x="0" y="0"/>
                  </a:moveTo>
                  <a:lnTo>
                    <a:pt x="405040" y="0"/>
                  </a:lnTo>
                  <a:lnTo>
                    <a:pt x="405040" y="425798"/>
                  </a:lnTo>
                  <a:lnTo>
                    <a:pt x="0" y="425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E43D6C60-6A43-1DB4-F8D5-AA4D85D1A70A}"/>
              </a:ext>
            </a:extLst>
          </p:cNvPr>
          <p:cNvGrpSpPr/>
          <p:nvPr/>
        </p:nvGrpSpPr>
        <p:grpSpPr>
          <a:xfrm>
            <a:off x="18369775" y="7125189"/>
            <a:ext cx="1675308" cy="1675308"/>
            <a:chOff x="14027165" y="10391832"/>
            <a:chExt cx="1548993" cy="1548993"/>
          </a:xfrm>
        </p:grpSpPr>
        <p:grpSp>
          <p:nvGrpSpPr>
            <p:cNvPr id="311" name="Group 119">
              <a:extLst>
                <a:ext uri="{FF2B5EF4-FFF2-40B4-BE49-F238E27FC236}">
                  <a16:creationId xmlns:a16="http://schemas.microsoft.com/office/drawing/2014/main" id="{095A64E3-08FF-9EF2-1AB3-CC7C80087E71}"/>
                </a:ext>
              </a:extLst>
            </p:cNvPr>
            <p:cNvGrpSpPr/>
            <p:nvPr/>
          </p:nvGrpSpPr>
          <p:grpSpPr>
            <a:xfrm>
              <a:off x="14027165" y="10391832"/>
              <a:ext cx="1548993" cy="1548993"/>
              <a:chOff x="0" y="0"/>
              <a:chExt cx="812800" cy="812800"/>
            </a:xfrm>
          </p:grpSpPr>
          <p:sp>
            <p:nvSpPr>
              <p:cNvPr id="316" name="Freeform 120">
                <a:extLst>
                  <a:ext uri="{FF2B5EF4-FFF2-40B4-BE49-F238E27FC236}">
                    <a16:creationId xmlns:a16="http://schemas.microsoft.com/office/drawing/2014/main" id="{12F6AE20-1ECB-9924-9175-040BC57CF67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17" name="TextBox 121">
                <a:extLst>
                  <a:ext uri="{FF2B5EF4-FFF2-40B4-BE49-F238E27FC236}">
                    <a16:creationId xmlns:a16="http://schemas.microsoft.com/office/drawing/2014/main" id="{66A819EE-5E8C-92AD-DE7D-276A43CD6685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42469" tIns="142469" rIns="142469" bIns="142469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grpSp>
          <p:nvGrpSpPr>
            <p:cNvPr id="312" name="Group 122">
              <a:extLst>
                <a:ext uri="{FF2B5EF4-FFF2-40B4-BE49-F238E27FC236}">
                  <a16:creationId xmlns:a16="http://schemas.microsoft.com/office/drawing/2014/main" id="{77C150EB-7EDB-75EA-9876-2E38069EA8E5}"/>
                </a:ext>
              </a:extLst>
            </p:cNvPr>
            <p:cNvGrpSpPr/>
            <p:nvPr/>
          </p:nvGrpSpPr>
          <p:grpSpPr>
            <a:xfrm>
              <a:off x="14193368" y="10560113"/>
              <a:ext cx="1216587" cy="1216587"/>
              <a:chOff x="0" y="0"/>
              <a:chExt cx="812800" cy="812800"/>
            </a:xfrm>
          </p:grpSpPr>
          <p:sp>
            <p:nvSpPr>
              <p:cNvPr id="314" name="Freeform 123">
                <a:extLst>
                  <a:ext uri="{FF2B5EF4-FFF2-40B4-BE49-F238E27FC236}">
                    <a16:creationId xmlns:a16="http://schemas.microsoft.com/office/drawing/2014/main" id="{72410AA0-8741-E1F7-00EF-79DECE458F4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15" name="TextBox 124">
                <a:extLst>
                  <a:ext uri="{FF2B5EF4-FFF2-40B4-BE49-F238E27FC236}">
                    <a16:creationId xmlns:a16="http://schemas.microsoft.com/office/drawing/2014/main" id="{63C64FCB-2748-2C45-412F-1DFBA5EE1799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142469" tIns="142469" rIns="142469" bIns="142469" rtlCol="0" anchor="ctr"/>
              <a:lstStyle/>
              <a:p>
                <a:pPr algn="ctr">
                  <a:lnSpc>
                    <a:spcPts val="2200"/>
                  </a:lnSpc>
                </a:pPr>
                <a:endParaRPr sz="6400"/>
              </a:p>
            </p:txBody>
          </p:sp>
        </p:grpSp>
        <p:sp>
          <p:nvSpPr>
            <p:cNvPr id="313" name="Freeform 150">
              <a:extLst>
                <a:ext uri="{FF2B5EF4-FFF2-40B4-BE49-F238E27FC236}">
                  <a16:creationId xmlns:a16="http://schemas.microsoft.com/office/drawing/2014/main" id="{19411FB4-EDE2-9609-C343-181741EDCC50}"/>
                </a:ext>
              </a:extLst>
            </p:cNvPr>
            <p:cNvSpPr/>
            <p:nvPr/>
          </p:nvSpPr>
          <p:spPr>
            <a:xfrm>
              <a:off x="14534481" y="10778520"/>
              <a:ext cx="542953" cy="708585"/>
            </a:xfrm>
            <a:custGeom>
              <a:avLst/>
              <a:gdLst/>
              <a:ahLst/>
              <a:cxnLst/>
              <a:rect l="l" t="t" r="r" b="b"/>
              <a:pathLst>
                <a:path w="407215" h="531439">
                  <a:moveTo>
                    <a:pt x="0" y="0"/>
                  </a:moveTo>
                  <a:lnTo>
                    <a:pt x="407216" y="0"/>
                  </a:lnTo>
                  <a:lnTo>
                    <a:pt x="407216" y="531439"/>
                  </a:lnTo>
                  <a:lnTo>
                    <a:pt x="0" y="531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sp>
        <p:nvSpPr>
          <p:cNvPr id="318" name="Freeform 55">
            <a:extLst>
              <a:ext uri="{FF2B5EF4-FFF2-40B4-BE49-F238E27FC236}">
                <a16:creationId xmlns:a16="http://schemas.microsoft.com/office/drawing/2014/main" id="{099A4BCC-F279-1EE3-C965-BD93F8F6B92A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320" name="TextBox 56">
            <a:extLst>
              <a:ext uri="{FF2B5EF4-FFF2-40B4-BE49-F238E27FC236}">
                <a16:creationId xmlns:a16="http://schemas.microsoft.com/office/drawing/2014/main" id="{FB6E1942-153F-5F45-FDD6-1335BE99182D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321" name="Image" descr="Image">
            <a:extLst>
              <a:ext uri="{FF2B5EF4-FFF2-40B4-BE49-F238E27FC236}">
                <a16:creationId xmlns:a16="http://schemas.microsoft.com/office/drawing/2014/main" id="{0D4DF738-8EB7-49A8-DC5E-2E578D3AB8B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Body text copy">
            <a:extLst>
              <a:ext uri="{FF2B5EF4-FFF2-40B4-BE49-F238E27FC236}">
                <a16:creationId xmlns:a16="http://schemas.microsoft.com/office/drawing/2014/main" id="{4753C138-C62C-B985-4415-8F7600A00A85}"/>
              </a:ext>
            </a:extLst>
          </p:cNvPr>
          <p:cNvSpPr/>
          <p:nvPr/>
        </p:nvSpPr>
        <p:spPr>
          <a:xfrm>
            <a:off x="658670" y="534982"/>
            <a:ext cx="20581810" cy="1035338"/>
          </a:xfrm>
          <a:prstGeom prst="rect">
            <a:avLst/>
          </a:prstGeom>
        </p:spPr>
        <p:txBody>
          <a:bodyPr spcFirstLastPara="0" lIns="178506" tIns="89254" rIns="178506" bIns="0" anchor="t"/>
          <a:lstStyle/>
          <a:p>
            <a:pPr defTabSz="1828800">
              <a:lnSpc>
                <a:spcPct val="100000"/>
              </a:lnSpc>
              <a:defRPr/>
            </a:pPr>
            <a:r>
              <a:rPr lang="fr-FR" sz="5622" b="1" kern="120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OUR VALUE PROPOSITION</a:t>
            </a:r>
          </a:p>
        </p:txBody>
      </p:sp>
      <p:sp>
        <p:nvSpPr>
          <p:cNvPr id="323" name="AutoShape 13">
            <a:extLst>
              <a:ext uri="{FF2B5EF4-FFF2-40B4-BE49-F238E27FC236}">
                <a16:creationId xmlns:a16="http://schemas.microsoft.com/office/drawing/2014/main" id="{82973634-8978-84AA-0166-F8783D455604}"/>
              </a:ext>
            </a:extLst>
          </p:cNvPr>
          <p:cNvSpPr/>
          <p:nvPr/>
        </p:nvSpPr>
        <p:spPr>
          <a:xfrm flipH="1">
            <a:off x="-258790" y="1602566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BEC7ACCB-8749-AA19-054C-D191899BD6EF}"/>
              </a:ext>
            </a:extLst>
          </p:cNvPr>
          <p:cNvSpPr/>
          <p:nvPr/>
        </p:nvSpPr>
        <p:spPr>
          <a:xfrm>
            <a:off x="-685726" y="-76088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299735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9CCC2-7B2F-C776-8275-AC3D8DDC4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FOC2Artboard 1 copy 3-100.jpg" descr="FOC2Artboard 1 copy 3-100.jpg">
            <a:extLst>
              <a:ext uri="{FF2B5EF4-FFF2-40B4-BE49-F238E27FC236}">
                <a16:creationId xmlns:a16="http://schemas.microsoft.com/office/drawing/2014/main" id="{727A3916-A4AE-E83B-976D-6FD1E2F7D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713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F58F308F-40F0-FCC1-31A2-25984544736D}"/>
              </a:ext>
            </a:extLst>
          </p:cNvPr>
          <p:cNvPicPr/>
          <p:nvPr/>
        </p:nvPicPr>
        <p:blipFill>
          <a:blip r:embed="rId4">
            <a:alphaModFix amt="87000"/>
          </a:blip>
          <a:stretch>
            <a:fillRect/>
          </a:stretch>
        </p:blipFill>
        <p:spPr>
          <a:xfrm>
            <a:off x="-135267" y="36506"/>
            <a:ext cx="24519267" cy="13792088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01AD465D-CA98-BD04-0E66-EC06C7B40ADA}"/>
              </a:ext>
            </a:extLst>
          </p:cNvPr>
          <p:cNvSpPr/>
          <p:nvPr/>
        </p:nvSpPr>
        <p:spPr>
          <a:xfrm>
            <a:off x="2094221" y="3994140"/>
            <a:ext cx="3877036" cy="758234"/>
          </a:xfrm>
          <a:prstGeom prst="rect">
            <a:avLst/>
          </a:prstGeom>
          <a:solidFill>
            <a:srgbClr val="65E2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Collaborative Research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115D45-E248-9673-A918-050FF01E366E}"/>
              </a:ext>
            </a:extLst>
          </p:cNvPr>
          <p:cNvSpPr/>
          <p:nvPr/>
        </p:nvSpPr>
        <p:spPr>
          <a:xfrm>
            <a:off x="2094220" y="4749755"/>
            <a:ext cx="3886338" cy="1394930"/>
          </a:xfrm>
          <a:prstGeom prst="rect">
            <a:avLst/>
          </a:prstGeom>
          <a:solidFill>
            <a:srgbClr val="65E265">
              <a:alpha val="23170"/>
            </a:srgbClr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Collaborate on research, policy, and education initiatives that drive societal and economic impact.</a:t>
            </a:r>
          </a:p>
        </p:txBody>
      </p:sp>
      <p:sp>
        <p:nvSpPr>
          <p:cNvPr id="318" name="Freeform 55">
            <a:extLst>
              <a:ext uri="{FF2B5EF4-FFF2-40B4-BE49-F238E27FC236}">
                <a16:creationId xmlns:a16="http://schemas.microsoft.com/office/drawing/2014/main" id="{940215C1-086E-1F5B-74EB-ACDB76C54852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4205" b="-2510"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320" name="TextBox 56">
            <a:extLst>
              <a:ext uri="{FF2B5EF4-FFF2-40B4-BE49-F238E27FC236}">
                <a16:creationId xmlns:a16="http://schemas.microsoft.com/office/drawing/2014/main" id="{477B44C5-067E-A5C2-2440-00F4866831EC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321" name="Image" descr="Image">
            <a:extLst>
              <a:ext uri="{FF2B5EF4-FFF2-40B4-BE49-F238E27FC236}">
                <a16:creationId xmlns:a16="http://schemas.microsoft.com/office/drawing/2014/main" id="{A8F9D98A-6439-EAC0-2EC8-839DAE9332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Body text copy">
            <a:extLst>
              <a:ext uri="{FF2B5EF4-FFF2-40B4-BE49-F238E27FC236}">
                <a16:creationId xmlns:a16="http://schemas.microsoft.com/office/drawing/2014/main" id="{D8C88862-2AFA-8F17-554A-14A0AAF11F79}"/>
              </a:ext>
            </a:extLst>
          </p:cNvPr>
          <p:cNvSpPr/>
          <p:nvPr/>
        </p:nvSpPr>
        <p:spPr>
          <a:xfrm>
            <a:off x="658670" y="534982"/>
            <a:ext cx="20581810" cy="1035338"/>
          </a:xfrm>
          <a:prstGeom prst="rect">
            <a:avLst/>
          </a:prstGeom>
        </p:spPr>
        <p:txBody>
          <a:bodyPr spcFirstLastPara="0" lIns="178506" tIns="89254" rIns="178506" bIns="0" anchor="t"/>
          <a:lstStyle/>
          <a:p>
            <a:pPr defTabSz="1828800">
              <a:lnSpc>
                <a:spcPct val="100000"/>
              </a:lnSpc>
              <a:defRPr/>
            </a:pPr>
            <a:r>
              <a:rPr lang="fr-FR" sz="5622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AT TRINITY INNOVATION HUB PARTNERSHIPS ARE </a:t>
            </a:r>
            <a:r>
              <a:rPr lang="fr-FR" sz="5622" b="1" kern="1200" dirty="0">
                <a:solidFill>
                  <a:srgbClr val="CDDB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TAILORED TO YOUR NEEDS</a:t>
            </a:r>
          </a:p>
        </p:txBody>
      </p:sp>
      <p:sp>
        <p:nvSpPr>
          <p:cNvPr id="323" name="AutoShape 13">
            <a:extLst>
              <a:ext uri="{FF2B5EF4-FFF2-40B4-BE49-F238E27FC236}">
                <a16:creationId xmlns:a16="http://schemas.microsoft.com/office/drawing/2014/main" id="{FC096FE5-2041-93CA-6736-5E6A7B36BE99}"/>
              </a:ext>
            </a:extLst>
          </p:cNvPr>
          <p:cNvSpPr/>
          <p:nvPr/>
        </p:nvSpPr>
        <p:spPr>
          <a:xfrm flipH="1">
            <a:off x="-258790" y="1602566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2CB32317-D058-8156-E35C-87E535047EE2}"/>
              </a:ext>
            </a:extLst>
          </p:cNvPr>
          <p:cNvSpPr/>
          <p:nvPr/>
        </p:nvSpPr>
        <p:spPr>
          <a:xfrm>
            <a:off x="-685726" y="-76088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CE8BD9-2AB0-8E0C-EDB7-23135D6EB97C}"/>
              </a:ext>
            </a:extLst>
          </p:cNvPr>
          <p:cNvSpPr/>
          <p:nvPr/>
        </p:nvSpPr>
        <p:spPr>
          <a:xfrm>
            <a:off x="7617208" y="3999378"/>
            <a:ext cx="3877036" cy="758234"/>
          </a:xfrm>
          <a:prstGeom prst="rect">
            <a:avLst/>
          </a:prstGeom>
          <a:solidFill>
            <a:srgbClr val="FF64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Consultancy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ADBA30-C685-A81F-59CA-838CF631CC35}"/>
              </a:ext>
            </a:extLst>
          </p:cNvPr>
          <p:cNvSpPr/>
          <p:nvPr/>
        </p:nvSpPr>
        <p:spPr>
          <a:xfrm>
            <a:off x="7617207" y="4754993"/>
            <a:ext cx="3886338" cy="1394930"/>
          </a:xfrm>
          <a:prstGeom prst="rect">
            <a:avLst/>
          </a:prstGeom>
          <a:solidFill>
            <a:srgbClr val="FF641E">
              <a:alpha val="23170"/>
            </a:srgbClr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Get expert advice and innovation support from Trinity specialists.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26FF1E-4A67-994E-3946-FCE534CED28B}"/>
              </a:ext>
            </a:extLst>
          </p:cNvPr>
          <p:cNvSpPr/>
          <p:nvPr/>
        </p:nvSpPr>
        <p:spPr>
          <a:xfrm>
            <a:off x="13121589" y="3996759"/>
            <a:ext cx="3877036" cy="758234"/>
          </a:xfrm>
          <a:prstGeom prst="rect">
            <a:avLst/>
          </a:prstGeom>
          <a:solidFill>
            <a:srgbClr val="99EB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Knowledge Transfer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0FF691-0555-17F1-6A4F-D4209B4BECEF}"/>
              </a:ext>
            </a:extLst>
          </p:cNvPr>
          <p:cNvSpPr/>
          <p:nvPr/>
        </p:nvSpPr>
        <p:spPr>
          <a:xfrm>
            <a:off x="13121588" y="4752374"/>
            <a:ext cx="3886338" cy="1394930"/>
          </a:xfrm>
          <a:prstGeom prst="rect">
            <a:avLst/>
          </a:prstGeom>
          <a:solidFill>
            <a:srgbClr val="99EB99">
              <a:alpha val="23170"/>
            </a:srgbClr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Access contracts and tech transfer services for knowledge exchange.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89CB52-499D-BB9B-73BF-144522A2BC6D}"/>
              </a:ext>
            </a:extLst>
          </p:cNvPr>
          <p:cNvSpPr/>
          <p:nvPr/>
        </p:nvSpPr>
        <p:spPr>
          <a:xfrm>
            <a:off x="18635274" y="3999378"/>
            <a:ext cx="3877036" cy="758234"/>
          </a:xfrm>
          <a:prstGeom prst="rect">
            <a:avLst/>
          </a:prstGeom>
          <a:solidFill>
            <a:srgbClr val="7C80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 dirty="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New </a:t>
            </a: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Ventures Supports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F8F35D-BECE-CBD5-472E-448176EA4C79}"/>
              </a:ext>
            </a:extLst>
          </p:cNvPr>
          <p:cNvSpPr/>
          <p:nvPr/>
        </p:nvSpPr>
        <p:spPr>
          <a:xfrm>
            <a:off x="18635273" y="4754993"/>
            <a:ext cx="3886338" cy="1394930"/>
          </a:xfrm>
          <a:prstGeom prst="rect">
            <a:avLst/>
          </a:prstGeom>
          <a:solidFill>
            <a:srgbClr val="7C8083">
              <a:alpha val="23170"/>
            </a:srgbClr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Support entrepreneurship through pitch and demo day programmes.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6CBEA9-58BE-783D-D6BE-71A6633C6333}"/>
              </a:ext>
            </a:extLst>
          </p:cNvPr>
          <p:cNvSpPr/>
          <p:nvPr/>
        </p:nvSpPr>
        <p:spPr>
          <a:xfrm>
            <a:off x="2011680" y="9004807"/>
            <a:ext cx="3877036" cy="758234"/>
          </a:xfrm>
          <a:prstGeom prst="rect">
            <a:avLst/>
          </a:prstGeom>
          <a:solidFill>
            <a:srgbClr val="FFD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Talent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B9650D-F9A5-B15B-3F89-4C6423441930}"/>
              </a:ext>
            </a:extLst>
          </p:cNvPr>
          <p:cNvSpPr/>
          <p:nvPr/>
        </p:nvSpPr>
        <p:spPr>
          <a:xfrm>
            <a:off x="2011679" y="9760422"/>
            <a:ext cx="3886338" cy="1394930"/>
          </a:xfrm>
          <a:prstGeom prst="rect">
            <a:avLst/>
          </a:prstGeom>
          <a:solidFill>
            <a:srgbClr val="FFD200">
              <a:alpha val="23170"/>
            </a:srgbClr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Connect with future-ready graduates via events, hackathons, and mentoring.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320524-0BB9-F5EC-FA3F-873ADEA4AB2F}"/>
              </a:ext>
            </a:extLst>
          </p:cNvPr>
          <p:cNvSpPr/>
          <p:nvPr/>
        </p:nvSpPr>
        <p:spPr>
          <a:xfrm>
            <a:off x="7534667" y="9010045"/>
            <a:ext cx="3877036" cy="758234"/>
          </a:xfrm>
          <a:prstGeom prst="rect">
            <a:avLst/>
          </a:prstGeom>
          <a:solidFill>
            <a:srgbClr val="4571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Education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14D443-21C6-CA8C-187E-AC144F316DD6}"/>
              </a:ext>
            </a:extLst>
          </p:cNvPr>
          <p:cNvSpPr/>
          <p:nvPr/>
        </p:nvSpPr>
        <p:spPr>
          <a:xfrm>
            <a:off x="7534666" y="9765660"/>
            <a:ext cx="3886338" cy="1394930"/>
          </a:xfrm>
          <a:prstGeom prst="rect">
            <a:avLst/>
          </a:prstGeom>
          <a:solidFill>
            <a:srgbClr val="4571BE">
              <a:alpha val="23170"/>
            </a:srgbClr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Join knowledge-sharing events and build community with Trinity.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B014F1-0AAA-496E-A2E3-4819EB6BA32B}"/>
              </a:ext>
            </a:extLst>
          </p:cNvPr>
          <p:cNvSpPr/>
          <p:nvPr/>
        </p:nvSpPr>
        <p:spPr>
          <a:xfrm>
            <a:off x="13039048" y="9007426"/>
            <a:ext cx="3877036" cy="758234"/>
          </a:xfrm>
          <a:prstGeom prst="rect">
            <a:avLst/>
          </a:prstGeom>
          <a:solidFill>
            <a:srgbClr val="00A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Philanthropy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9751C8-A938-5A2C-4FA4-56B3C1AE7941}"/>
              </a:ext>
            </a:extLst>
          </p:cNvPr>
          <p:cNvSpPr/>
          <p:nvPr/>
        </p:nvSpPr>
        <p:spPr>
          <a:xfrm>
            <a:off x="13039047" y="9763041"/>
            <a:ext cx="3886338" cy="1394930"/>
          </a:xfrm>
          <a:prstGeom prst="rect">
            <a:avLst/>
          </a:prstGeom>
          <a:solidFill>
            <a:srgbClr val="00AACD">
              <a:alpha val="23170"/>
            </a:srgbClr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Support purpose-led initiatives through funding or CSR partnerships.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D6A69D-CAF9-E898-5757-58AB61F4F6A5}"/>
              </a:ext>
            </a:extLst>
          </p:cNvPr>
          <p:cNvSpPr/>
          <p:nvPr/>
        </p:nvSpPr>
        <p:spPr>
          <a:xfrm>
            <a:off x="18552733" y="9010045"/>
            <a:ext cx="3877036" cy="758234"/>
          </a:xfrm>
          <a:prstGeom prst="rect">
            <a:avLst/>
          </a:prstGeom>
          <a:solidFill>
            <a:srgbClr val="FF8B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2800" b="1" kern="120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Branding &amp; Identity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2BBEE0-AE23-0C58-57CF-5FF5F0BE1C5D}"/>
              </a:ext>
            </a:extLst>
          </p:cNvPr>
          <p:cNvSpPr/>
          <p:nvPr/>
        </p:nvSpPr>
        <p:spPr>
          <a:xfrm>
            <a:off x="18552732" y="9765660"/>
            <a:ext cx="3886338" cy="1394930"/>
          </a:xfrm>
          <a:prstGeom prst="rect">
            <a:avLst/>
          </a:prstGeom>
          <a:solidFill>
            <a:srgbClr val="FF8B56">
              <a:alpha val="23170"/>
            </a:srgbClr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Place your brand at the centre of Ireland’s innovation ecosystem.</a:t>
            </a:r>
          </a:p>
        </p:txBody>
      </p:sp>
      <p:grpSp>
        <p:nvGrpSpPr>
          <p:cNvPr id="33" name="Group 62">
            <a:extLst>
              <a:ext uri="{FF2B5EF4-FFF2-40B4-BE49-F238E27FC236}">
                <a16:creationId xmlns:a16="http://schemas.microsoft.com/office/drawing/2014/main" id="{780B45FF-386E-EE12-75A0-2E99B0AFB46A}"/>
              </a:ext>
            </a:extLst>
          </p:cNvPr>
          <p:cNvGrpSpPr/>
          <p:nvPr/>
        </p:nvGrpSpPr>
        <p:grpSpPr>
          <a:xfrm>
            <a:off x="8878011" y="2359738"/>
            <a:ext cx="1394930" cy="1394930"/>
            <a:chOff x="0" y="0"/>
            <a:chExt cx="1282189" cy="1282189"/>
          </a:xfrm>
        </p:grpSpPr>
        <p:grpSp>
          <p:nvGrpSpPr>
            <p:cNvPr id="34" name="Group 63">
              <a:extLst>
                <a:ext uri="{FF2B5EF4-FFF2-40B4-BE49-F238E27FC236}">
                  <a16:creationId xmlns:a16="http://schemas.microsoft.com/office/drawing/2014/main" id="{C2256891-82D8-DCB5-4498-591DCE443247}"/>
                </a:ext>
              </a:extLst>
            </p:cNvPr>
            <p:cNvGrpSpPr/>
            <p:nvPr/>
          </p:nvGrpSpPr>
          <p:grpSpPr>
            <a:xfrm>
              <a:off x="0" y="0"/>
              <a:ext cx="1282189" cy="1282189"/>
              <a:chOff x="0" y="0"/>
              <a:chExt cx="812800" cy="812800"/>
            </a:xfrm>
          </p:grpSpPr>
          <p:sp>
            <p:nvSpPr>
              <p:cNvPr id="41" name="Freeform 64">
                <a:extLst>
                  <a:ext uri="{FF2B5EF4-FFF2-40B4-BE49-F238E27FC236}">
                    <a16:creationId xmlns:a16="http://schemas.microsoft.com/office/drawing/2014/main" id="{10A4C8F6-C88D-CA2E-633D-E4EBB20057D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641E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44" name="TextBox 65">
                <a:extLst>
                  <a:ext uri="{FF2B5EF4-FFF2-40B4-BE49-F238E27FC236}">
                    <a16:creationId xmlns:a16="http://schemas.microsoft.com/office/drawing/2014/main" id="{5A0C50A0-5681-00FC-A242-61F42E505820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35" name="Group 66">
              <a:extLst>
                <a:ext uri="{FF2B5EF4-FFF2-40B4-BE49-F238E27FC236}">
                  <a16:creationId xmlns:a16="http://schemas.microsoft.com/office/drawing/2014/main" id="{C76E4D45-75FC-C17A-94EE-25AAC5F7A954}"/>
                </a:ext>
              </a:extLst>
            </p:cNvPr>
            <p:cNvGrpSpPr/>
            <p:nvPr/>
          </p:nvGrpSpPr>
          <p:grpSpPr>
            <a:xfrm>
              <a:off x="137576" y="139296"/>
              <a:ext cx="1007037" cy="1007037"/>
              <a:chOff x="0" y="0"/>
              <a:chExt cx="812800" cy="812800"/>
            </a:xfrm>
          </p:grpSpPr>
          <p:sp>
            <p:nvSpPr>
              <p:cNvPr id="37" name="Freeform 67">
                <a:extLst>
                  <a:ext uri="{FF2B5EF4-FFF2-40B4-BE49-F238E27FC236}">
                    <a16:creationId xmlns:a16="http://schemas.microsoft.com/office/drawing/2014/main" id="{EEFFD5E8-B88E-DC98-D5AF-5C528F04001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641E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8" name="TextBox 68">
                <a:extLst>
                  <a:ext uri="{FF2B5EF4-FFF2-40B4-BE49-F238E27FC236}">
                    <a16:creationId xmlns:a16="http://schemas.microsoft.com/office/drawing/2014/main" id="{4BEFBBA4-748D-9F22-6A1B-E20F261C07CD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sp>
          <p:nvSpPr>
            <p:cNvPr id="36" name="Freeform 69">
              <a:extLst>
                <a:ext uri="{FF2B5EF4-FFF2-40B4-BE49-F238E27FC236}">
                  <a16:creationId xmlns:a16="http://schemas.microsoft.com/office/drawing/2014/main" id="{C10FFF04-F2C0-CC98-1583-A7122FFFD79E}"/>
                </a:ext>
              </a:extLst>
            </p:cNvPr>
            <p:cNvSpPr/>
            <p:nvPr/>
          </p:nvSpPr>
          <p:spPr>
            <a:xfrm>
              <a:off x="314187" y="354319"/>
              <a:ext cx="653815" cy="576991"/>
            </a:xfrm>
            <a:custGeom>
              <a:avLst/>
              <a:gdLst/>
              <a:ahLst/>
              <a:cxnLst/>
              <a:rect l="l" t="t" r="r" b="b"/>
              <a:pathLst>
                <a:path w="653815" h="576991">
                  <a:moveTo>
                    <a:pt x="0" y="0"/>
                  </a:moveTo>
                  <a:lnTo>
                    <a:pt x="653815" y="0"/>
                  </a:lnTo>
                  <a:lnTo>
                    <a:pt x="653815" y="576992"/>
                  </a:lnTo>
                  <a:lnTo>
                    <a:pt x="0" y="5769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47" name="Group 70">
            <a:extLst>
              <a:ext uri="{FF2B5EF4-FFF2-40B4-BE49-F238E27FC236}">
                <a16:creationId xmlns:a16="http://schemas.microsoft.com/office/drawing/2014/main" id="{180C406C-6590-518C-433F-75D132965E6A}"/>
              </a:ext>
            </a:extLst>
          </p:cNvPr>
          <p:cNvGrpSpPr/>
          <p:nvPr/>
        </p:nvGrpSpPr>
        <p:grpSpPr>
          <a:xfrm>
            <a:off x="14341282" y="2382597"/>
            <a:ext cx="1394930" cy="1394930"/>
            <a:chOff x="0" y="0"/>
            <a:chExt cx="1282189" cy="1282189"/>
          </a:xfrm>
        </p:grpSpPr>
        <p:grpSp>
          <p:nvGrpSpPr>
            <p:cNvPr id="50" name="Group 71">
              <a:extLst>
                <a:ext uri="{FF2B5EF4-FFF2-40B4-BE49-F238E27FC236}">
                  <a16:creationId xmlns:a16="http://schemas.microsoft.com/office/drawing/2014/main" id="{95492187-99C2-3316-075E-DDDA1DC6A1F7}"/>
                </a:ext>
              </a:extLst>
            </p:cNvPr>
            <p:cNvGrpSpPr/>
            <p:nvPr/>
          </p:nvGrpSpPr>
          <p:grpSpPr>
            <a:xfrm>
              <a:off x="0" y="0"/>
              <a:ext cx="1282189" cy="1282189"/>
              <a:chOff x="0" y="0"/>
              <a:chExt cx="812800" cy="812800"/>
            </a:xfrm>
          </p:grpSpPr>
          <p:sp>
            <p:nvSpPr>
              <p:cNvPr id="59" name="Freeform 72">
                <a:extLst>
                  <a:ext uri="{FF2B5EF4-FFF2-40B4-BE49-F238E27FC236}">
                    <a16:creationId xmlns:a16="http://schemas.microsoft.com/office/drawing/2014/main" id="{693803FE-0FEB-E89C-B667-0282576CF57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EB99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60" name="TextBox 73">
                <a:extLst>
                  <a:ext uri="{FF2B5EF4-FFF2-40B4-BE49-F238E27FC236}">
                    <a16:creationId xmlns:a16="http://schemas.microsoft.com/office/drawing/2014/main" id="{C129BE29-0AE6-EE66-D4C5-D30A6C783AB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53" name="Group 74">
              <a:extLst>
                <a:ext uri="{FF2B5EF4-FFF2-40B4-BE49-F238E27FC236}">
                  <a16:creationId xmlns:a16="http://schemas.microsoft.com/office/drawing/2014/main" id="{934DE58B-DC49-7786-B4EE-A41514D8EE42}"/>
                </a:ext>
              </a:extLst>
            </p:cNvPr>
            <p:cNvGrpSpPr/>
            <p:nvPr/>
          </p:nvGrpSpPr>
          <p:grpSpPr>
            <a:xfrm>
              <a:off x="137576" y="139296"/>
              <a:ext cx="1007037" cy="1007037"/>
              <a:chOff x="0" y="0"/>
              <a:chExt cx="812800" cy="812800"/>
            </a:xfrm>
          </p:grpSpPr>
          <p:sp>
            <p:nvSpPr>
              <p:cNvPr id="57" name="Freeform 75">
                <a:extLst>
                  <a:ext uri="{FF2B5EF4-FFF2-40B4-BE49-F238E27FC236}">
                    <a16:creationId xmlns:a16="http://schemas.microsoft.com/office/drawing/2014/main" id="{D5C02CC8-CE55-10D7-460C-CB4E040EBDC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EB99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58" name="TextBox 76">
                <a:extLst>
                  <a:ext uri="{FF2B5EF4-FFF2-40B4-BE49-F238E27FC236}">
                    <a16:creationId xmlns:a16="http://schemas.microsoft.com/office/drawing/2014/main" id="{4BC67CD0-05DD-4F6D-9A3C-36EE0C696864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sp>
          <p:nvSpPr>
            <p:cNvPr id="56" name="Freeform 77">
              <a:extLst>
                <a:ext uri="{FF2B5EF4-FFF2-40B4-BE49-F238E27FC236}">
                  <a16:creationId xmlns:a16="http://schemas.microsoft.com/office/drawing/2014/main" id="{92DF6473-DCBF-0E18-CDB9-CBD16F6F8907}"/>
                </a:ext>
              </a:extLst>
            </p:cNvPr>
            <p:cNvSpPr/>
            <p:nvPr/>
          </p:nvSpPr>
          <p:spPr>
            <a:xfrm>
              <a:off x="314187" y="337974"/>
              <a:ext cx="653815" cy="609682"/>
            </a:xfrm>
            <a:custGeom>
              <a:avLst/>
              <a:gdLst/>
              <a:ahLst/>
              <a:cxnLst/>
              <a:rect l="l" t="t" r="r" b="b"/>
              <a:pathLst>
                <a:path w="653815" h="609682">
                  <a:moveTo>
                    <a:pt x="0" y="0"/>
                  </a:moveTo>
                  <a:lnTo>
                    <a:pt x="653815" y="0"/>
                  </a:lnTo>
                  <a:lnTo>
                    <a:pt x="653815" y="609682"/>
                  </a:lnTo>
                  <a:lnTo>
                    <a:pt x="0" y="609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61" name="Group 78">
            <a:extLst>
              <a:ext uri="{FF2B5EF4-FFF2-40B4-BE49-F238E27FC236}">
                <a16:creationId xmlns:a16="http://schemas.microsoft.com/office/drawing/2014/main" id="{6AEB7F90-1EAE-C312-A870-ED1A9ED0AF1F}"/>
              </a:ext>
            </a:extLst>
          </p:cNvPr>
          <p:cNvGrpSpPr/>
          <p:nvPr/>
        </p:nvGrpSpPr>
        <p:grpSpPr>
          <a:xfrm>
            <a:off x="19850156" y="2378754"/>
            <a:ext cx="1394930" cy="1394930"/>
            <a:chOff x="0" y="0"/>
            <a:chExt cx="1282189" cy="1282189"/>
          </a:xfrm>
        </p:grpSpPr>
        <p:grpSp>
          <p:nvGrpSpPr>
            <p:cNvPr id="62" name="Group 79">
              <a:extLst>
                <a:ext uri="{FF2B5EF4-FFF2-40B4-BE49-F238E27FC236}">
                  <a16:creationId xmlns:a16="http://schemas.microsoft.com/office/drawing/2014/main" id="{2EFD8085-84FC-E56D-FF37-23E20220E96B}"/>
                </a:ext>
              </a:extLst>
            </p:cNvPr>
            <p:cNvGrpSpPr/>
            <p:nvPr/>
          </p:nvGrpSpPr>
          <p:grpSpPr>
            <a:xfrm>
              <a:off x="0" y="0"/>
              <a:ext cx="1282189" cy="1282189"/>
              <a:chOff x="0" y="0"/>
              <a:chExt cx="812800" cy="812800"/>
            </a:xfrm>
          </p:grpSpPr>
          <p:sp>
            <p:nvSpPr>
              <p:cNvPr id="259" name="Freeform 80">
                <a:extLst>
                  <a:ext uri="{FF2B5EF4-FFF2-40B4-BE49-F238E27FC236}">
                    <a16:creationId xmlns:a16="http://schemas.microsoft.com/office/drawing/2014/main" id="{A527CC74-34B4-A1B8-1539-129C35709F8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C8083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76" name="TextBox 81">
                <a:extLst>
                  <a:ext uri="{FF2B5EF4-FFF2-40B4-BE49-F238E27FC236}">
                    <a16:creationId xmlns:a16="http://schemas.microsoft.com/office/drawing/2014/main" id="{808B6EC3-67EB-EFFF-868F-157BB55FB640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63" name="Group 82">
              <a:extLst>
                <a:ext uri="{FF2B5EF4-FFF2-40B4-BE49-F238E27FC236}">
                  <a16:creationId xmlns:a16="http://schemas.microsoft.com/office/drawing/2014/main" id="{978B816D-CBE0-7DC3-E8E1-642F7EA1EBBF}"/>
                </a:ext>
              </a:extLst>
            </p:cNvPr>
            <p:cNvGrpSpPr/>
            <p:nvPr/>
          </p:nvGrpSpPr>
          <p:grpSpPr>
            <a:xfrm>
              <a:off x="137576" y="139296"/>
              <a:ext cx="1007037" cy="1007037"/>
              <a:chOff x="0" y="0"/>
              <a:chExt cx="812800" cy="812800"/>
            </a:xfrm>
          </p:grpSpPr>
          <p:sp>
            <p:nvSpPr>
              <p:cNvPr id="257" name="Freeform 83">
                <a:extLst>
                  <a:ext uri="{FF2B5EF4-FFF2-40B4-BE49-F238E27FC236}">
                    <a16:creationId xmlns:a16="http://schemas.microsoft.com/office/drawing/2014/main" id="{5CB9A2A8-2C58-8C9D-0B3D-20C521E217F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C8083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58" name="TextBox 84">
                <a:extLst>
                  <a:ext uri="{FF2B5EF4-FFF2-40B4-BE49-F238E27FC236}">
                    <a16:creationId xmlns:a16="http://schemas.microsoft.com/office/drawing/2014/main" id="{C15F35C9-B580-FF07-F09D-A269DFF2731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sp>
          <p:nvSpPr>
            <p:cNvPr id="256" name="Freeform 85">
              <a:extLst>
                <a:ext uri="{FF2B5EF4-FFF2-40B4-BE49-F238E27FC236}">
                  <a16:creationId xmlns:a16="http://schemas.microsoft.com/office/drawing/2014/main" id="{0B129BEC-25EE-FF02-98EA-D4E5A2D95FB3}"/>
                </a:ext>
              </a:extLst>
            </p:cNvPr>
            <p:cNvSpPr/>
            <p:nvPr/>
          </p:nvSpPr>
          <p:spPr>
            <a:xfrm>
              <a:off x="320827" y="292290"/>
              <a:ext cx="640535" cy="658648"/>
            </a:xfrm>
            <a:custGeom>
              <a:avLst/>
              <a:gdLst/>
              <a:ahLst/>
              <a:cxnLst/>
              <a:rect l="l" t="t" r="r" b="b"/>
              <a:pathLst>
                <a:path w="640535" h="658648">
                  <a:moveTo>
                    <a:pt x="0" y="0"/>
                  </a:moveTo>
                  <a:lnTo>
                    <a:pt x="640535" y="0"/>
                  </a:lnTo>
                  <a:lnTo>
                    <a:pt x="640535" y="658648"/>
                  </a:lnTo>
                  <a:lnTo>
                    <a:pt x="0" y="658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277" name="Group 86">
            <a:extLst>
              <a:ext uri="{FF2B5EF4-FFF2-40B4-BE49-F238E27FC236}">
                <a16:creationId xmlns:a16="http://schemas.microsoft.com/office/drawing/2014/main" id="{3EBB2B7D-4F90-7D37-6CB6-6DE92EBD1443}"/>
              </a:ext>
            </a:extLst>
          </p:cNvPr>
          <p:cNvGrpSpPr/>
          <p:nvPr/>
        </p:nvGrpSpPr>
        <p:grpSpPr>
          <a:xfrm>
            <a:off x="3319580" y="7234344"/>
            <a:ext cx="1394930" cy="1394930"/>
            <a:chOff x="0" y="0"/>
            <a:chExt cx="1282189" cy="1282189"/>
          </a:xfrm>
        </p:grpSpPr>
        <p:grpSp>
          <p:nvGrpSpPr>
            <p:cNvPr id="278" name="Group 87">
              <a:extLst>
                <a:ext uri="{FF2B5EF4-FFF2-40B4-BE49-F238E27FC236}">
                  <a16:creationId xmlns:a16="http://schemas.microsoft.com/office/drawing/2014/main" id="{FF2855E5-AC8D-FD1A-DC39-0849F095E270}"/>
                </a:ext>
              </a:extLst>
            </p:cNvPr>
            <p:cNvGrpSpPr/>
            <p:nvPr/>
          </p:nvGrpSpPr>
          <p:grpSpPr>
            <a:xfrm>
              <a:off x="0" y="0"/>
              <a:ext cx="1282189" cy="1282189"/>
              <a:chOff x="0" y="0"/>
              <a:chExt cx="812800" cy="812800"/>
            </a:xfrm>
          </p:grpSpPr>
          <p:sp>
            <p:nvSpPr>
              <p:cNvPr id="283" name="Freeform 88">
                <a:extLst>
                  <a:ext uri="{FF2B5EF4-FFF2-40B4-BE49-F238E27FC236}">
                    <a16:creationId xmlns:a16="http://schemas.microsoft.com/office/drawing/2014/main" id="{6701CCFC-E060-94D8-5260-20A80A51597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D200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84" name="TextBox 89">
                <a:extLst>
                  <a:ext uri="{FF2B5EF4-FFF2-40B4-BE49-F238E27FC236}">
                    <a16:creationId xmlns:a16="http://schemas.microsoft.com/office/drawing/2014/main" id="{4A5483EE-31CA-71A0-7279-B0AE27666CB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279" name="Group 90">
              <a:extLst>
                <a:ext uri="{FF2B5EF4-FFF2-40B4-BE49-F238E27FC236}">
                  <a16:creationId xmlns:a16="http://schemas.microsoft.com/office/drawing/2014/main" id="{D1311B1A-23BE-F3F2-4F30-9C74161367AB}"/>
                </a:ext>
              </a:extLst>
            </p:cNvPr>
            <p:cNvGrpSpPr/>
            <p:nvPr/>
          </p:nvGrpSpPr>
          <p:grpSpPr>
            <a:xfrm>
              <a:off x="137576" y="139296"/>
              <a:ext cx="1007037" cy="1007037"/>
              <a:chOff x="0" y="0"/>
              <a:chExt cx="812800" cy="812800"/>
            </a:xfrm>
          </p:grpSpPr>
          <p:sp>
            <p:nvSpPr>
              <p:cNvPr id="281" name="Freeform 91">
                <a:extLst>
                  <a:ext uri="{FF2B5EF4-FFF2-40B4-BE49-F238E27FC236}">
                    <a16:creationId xmlns:a16="http://schemas.microsoft.com/office/drawing/2014/main" id="{46035835-F321-D586-0E77-4F3BA08C6CA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D200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282" name="TextBox 92">
                <a:extLst>
                  <a:ext uri="{FF2B5EF4-FFF2-40B4-BE49-F238E27FC236}">
                    <a16:creationId xmlns:a16="http://schemas.microsoft.com/office/drawing/2014/main" id="{494052DD-3613-FDA7-4446-B89853FA9E2A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sp>
          <p:nvSpPr>
            <p:cNvPr id="280" name="Freeform 93">
              <a:extLst>
                <a:ext uri="{FF2B5EF4-FFF2-40B4-BE49-F238E27FC236}">
                  <a16:creationId xmlns:a16="http://schemas.microsoft.com/office/drawing/2014/main" id="{EF805C29-605E-78A9-BD32-44549A1939BA}"/>
                </a:ext>
              </a:extLst>
            </p:cNvPr>
            <p:cNvSpPr/>
            <p:nvPr/>
          </p:nvSpPr>
          <p:spPr>
            <a:xfrm>
              <a:off x="320827" y="337006"/>
              <a:ext cx="647175" cy="626142"/>
            </a:xfrm>
            <a:custGeom>
              <a:avLst/>
              <a:gdLst/>
              <a:ahLst/>
              <a:cxnLst/>
              <a:rect l="l" t="t" r="r" b="b"/>
              <a:pathLst>
                <a:path w="647175" h="626142">
                  <a:moveTo>
                    <a:pt x="0" y="0"/>
                  </a:moveTo>
                  <a:lnTo>
                    <a:pt x="647175" y="0"/>
                  </a:lnTo>
                  <a:lnTo>
                    <a:pt x="647175" y="626142"/>
                  </a:lnTo>
                  <a:lnTo>
                    <a:pt x="0" y="626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285" name="Group 94">
            <a:extLst>
              <a:ext uri="{FF2B5EF4-FFF2-40B4-BE49-F238E27FC236}">
                <a16:creationId xmlns:a16="http://schemas.microsoft.com/office/drawing/2014/main" id="{F52AF5C4-FDC8-943D-ED42-B1C935E7B46C}"/>
              </a:ext>
            </a:extLst>
          </p:cNvPr>
          <p:cNvGrpSpPr/>
          <p:nvPr/>
        </p:nvGrpSpPr>
        <p:grpSpPr>
          <a:xfrm>
            <a:off x="8878011" y="7241942"/>
            <a:ext cx="1394930" cy="1394930"/>
            <a:chOff x="0" y="0"/>
            <a:chExt cx="1282189" cy="1282189"/>
          </a:xfrm>
        </p:grpSpPr>
        <p:grpSp>
          <p:nvGrpSpPr>
            <p:cNvPr id="325" name="Group 95">
              <a:extLst>
                <a:ext uri="{FF2B5EF4-FFF2-40B4-BE49-F238E27FC236}">
                  <a16:creationId xmlns:a16="http://schemas.microsoft.com/office/drawing/2014/main" id="{305ADE81-6179-001E-7F4B-B9F81F3290A6}"/>
                </a:ext>
              </a:extLst>
            </p:cNvPr>
            <p:cNvGrpSpPr/>
            <p:nvPr/>
          </p:nvGrpSpPr>
          <p:grpSpPr>
            <a:xfrm>
              <a:off x="0" y="0"/>
              <a:ext cx="1282189" cy="1282189"/>
              <a:chOff x="0" y="0"/>
              <a:chExt cx="812800" cy="812800"/>
            </a:xfrm>
          </p:grpSpPr>
          <p:sp>
            <p:nvSpPr>
              <p:cNvPr id="330" name="Freeform 96">
                <a:extLst>
                  <a:ext uri="{FF2B5EF4-FFF2-40B4-BE49-F238E27FC236}">
                    <a16:creationId xmlns:a16="http://schemas.microsoft.com/office/drawing/2014/main" id="{CA00EBB9-4160-E683-F4EE-06662741DC8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471BD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31" name="TextBox 97">
                <a:extLst>
                  <a:ext uri="{FF2B5EF4-FFF2-40B4-BE49-F238E27FC236}">
                    <a16:creationId xmlns:a16="http://schemas.microsoft.com/office/drawing/2014/main" id="{70CE4DA7-14EB-56DA-5024-E6C7C244CE41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326" name="Group 98">
              <a:extLst>
                <a:ext uri="{FF2B5EF4-FFF2-40B4-BE49-F238E27FC236}">
                  <a16:creationId xmlns:a16="http://schemas.microsoft.com/office/drawing/2014/main" id="{869CEFF8-F1B1-9F39-C94D-E0B0013627F8}"/>
                </a:ext>
              </a:extLst>
            </p:cNvPr>
            <p:cNvGrpSpPr/>
            <p:nvPr/>
          </p:nvGrpSpPr>
          <p:grpSpPr>
            <a:xfrm>
              <a:off x="137576" y="139296"/>
              <a:ext cx="1007037" cy="1007037"/>
              <a:chOff x="0" y="0"/>
              <a:chExt cx="812800" cy="812800"/>
            </a:xfrm>
          </p:grpSpPr>
          <p:sp>
            <p:nvSpPr>
              <p:cNvPr id="328" name="Freeform 99">
                <a:extLst>
                  <a:ext uri="{FF2B5EF4-FFF2-40B4-BE49-F238E27FC236}">
                    <a16:creationId xmlns:a16="http://schemas.microsoft.com/office/drawing/2014/main" id="{85C69947-5C50-7BE9-58BF-9A31BDDFDF1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571BD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29" name="TextBox 100">
                <a:extLst>
                  <a:ext uri="{FF2B5EF4-FFF2-40B4-BE49-F238E27FC236}">
                    <a16:creationId xmlns:a16="http://schemas.microsoft.com/office/drawing/2014/main" id="{2F08B359-50F8-3EC3-7D10-C05C84DEAE64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sp>
          <p:nvSpPr>
            <p:cNvPr id="327" name="Freeform 101">
              <a:extLst>
                <a:ext uri="{FF2B5EF4-FFF2-40B4-BE49-F238E27FC236}">
                  <a16:creationId xmlns:a16="http://schemas.microsoft.com/office/drawing/2014/main" id="{C7E54C8E-A7B6-A477-653A-3B40C7827A33}"/>
                </a:ext>
              </a:extLst>
            </p:cNvPr>
            <p:cNvSpPr/>
            <p:nvPr/>
          </p:nvSpPr>
          <p:spPr>
            <a:xfrm>
              <a:off x="286375" y="464349"/>
              <a:ext cx="716080" cy="392949"/>
            </a:xfrm>
            <a:custGeom>
              <a:avLst/>
              <a:gdLst/>
              <a:ahLst/>
              <a:cxnLst/>
              <a:rect l="l" t="t" r="r" b="b"/>
              <a:pathLst>
                <a:path w="716080" h="392949">
                  <a:moveTo>
                    <a:pt x="0" y="0"/>
                  </a:moveTo>
                  <a:lnTo>
                    <a:pt x="716080" y="0"/>
                  </a:lnTo>
                  <a:lnTo>
                    <a:pt x="716080" y="392948"/>
                  </a:lnTo>
                  <a:lnTo>
                    <a:pt x="0" y="392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332" name="Group 102">
            <a:extLst>
              <a:ext uri="{FF2B5EF4-FFF2-40B4-BE49-F238E27FC236}">
                <a16:creationId xmlns:a16="http://schemas.microsoft.com/office/drawing/2014/main" id="{920ECE96-529B-9DFC-F30A-399DB71B8CDC}"/>
              </a:ext>
            </a:extLst>
          </p:cNvPr>
          <p:cNvGrpSpPr/>
          <p:nvPr/>
        </p:nvGrpSpPr>
        <p:grpSpPr>
          <a:xfrm>
            <a:off x="14336471" y="7283392"/>
            <a:ext cx="1394930" cy="1394930"/>
            <a:chOff x="0" y="0"/>
            <a:chExt cx="1282189" cy="1282189"/>
          </a:xfrm>
        </p:grpSpPr>
        <p:grpSp>
          <p:nvGrpSpPr>
            <p:cNvPr id="333" name="Group 103">
              <a:extLst>
                <a:ext uri="{FF2B5EF4-FFF2-40B4-BE49-F238E27FC236}">
                  <a16:creationId xmlns:a16="http://schemas.microsoft.com/office/drawing/2014/main" id="{77D1F755-F3BD-524F-92F7-A2E439856075}"/>
                </a:ext>
              </a:extLst>
            </p:cNvPr>
            <p:cNvGrpSpPr/>
            <p:nvPr/>
          </p:nvGrpSpPr>
          <p:grpSpPr>
            <a:xfrm>
              <a:off x="0" y="0"/>
              <a:ext cx="1282189" cy="1282189"/>
              <a:chOff x="0" y="0"/>
              <a:chExt cx="812800" cy="812800"/>
            </a:xfrm>
          </p:grpSpPr>
          <p:sp>
            <p:nvSpPr>
              <p:cNvPr id="353" name="Freeform 104">
                <a:extLst>
                  <a:ext uri="{FF2B5EF4-FFF2-40B4-BE49-F238E27FC236}">
                    <a16:creationId xmlns:a16="http://schemas.microsoft.com/office/drawing/2014/main" id="{3BEDFEAA-8E6F-08F1-812D-BCB508F11C8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54" name="TextBox 105">
                <a:extLst>
                  <a:ext uri="{FF2B5EF4-FFF2-40B4-BE49-F238E27FC236}">
                    <a16:creationId xmlns:a16="http://schemas.microsoft.com/office/drawing/2014/main" id="{88A4282F-CD9B-9F54-A865-8E1EAF5DE4E3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334" name="Group 106">
              <a:extLst>
                <a:ext uri="{FF2B5EF4-FFF2-40B4-BE49-F238E27FC236}">
                  <a16:creationId xmlns:a16="http://schemas.microsoft.com/office/drawing/2014/main" id="{1AC1D4F0-DBFF-D66D-E893-4F913223C511}"/>
                </a:ext>
              </a:extLst>
            </p:cNvPr>
            <p:cNvGrpSpPr/>
            <p:nvPr/>
          </p:nvGrpSpPr>
          <p:grpSpPr>
            <a:xfrm>
              <a:off x="137576" y="139296"/>
              <a:ext cx="1007037" cy="1007037"/>
              <a:chOff x="0" y="0"/>
              <a:chExt cx="812800" cy="812800"/>
            </a:xfrm>
          </p:grpSpPr>
          <p:sp>
            <p:nvSpPr>
              <p:cNvPr id="351" name="Freeform 107">
                <a:extLst>
                  <a:ext uri="{FF2B5EF4-FFF2-40B4-BE49-F238E27FC236}">
                    <a16:creationId xmlns:a16="http://schemas.microsoft.com/office/drawing/2014/main" id="{95323BE6-7928-54B7-3FB8-206967EF48C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52" name="TextBox 108">
                <a:extLst>
                  <a:ext uri="{FF2B5EF4-FFF2-40B4-BE49-F238E27FC236}">
                    <a16:creationId xmlns:a16="http://schemas.microsoft.com/office/drawing/2014/main" id="{B657888C-4CA3-99D0-2DB4-AE80052A12C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sp>
          <p:nvSpPr>
            <p:cNvPr id="335" name="Freeform 109">
              <a:extLst>
                <a:ext uri="{FF2B5EF4-FFF2-40B4-BE49-F238E27FC236}">
                  <a16:creationId xmlns:a16="http://schemas.microsoft.com/office/drawing/2014/main" id="{D59A058A-14F7-4469-D4A2-30EAD4F0737E}"/>
                </a:ext>
              </a:extLst>
            </p:cNvPr>
            <p:cNvSpPr/>
            <p:nvPr/>
          </p:nvSpPr>
          <p:spPr>
            <a:xfrm>
              <a:off x="327939" y="385356"/>
              <a:ext cx="633423" cy="532867"/>
            </a:xfrm>
            <a:custGeom>
              <a:avLst/>
              <a:gdLst/>
              <a:ahLst/>
              <a:cxnLst/>
              <a:rect l="l" t="t" r="r" b="b"/>
              <a:pathLst>
                <a:path w="633423" h="532867">
                  <a:moveTo>
                    <a:pt x="0" y="0"/>
                  </a:moveTo>
                  <a:lnTo>
                    <a:pt x="633423" y="0"/>
                  </a:lnTo>
                  <a:lnTo>
                    <a:pt x="633423" y="532867"/>
                  </a:lnTo>
                  <a:lnTo>
                    <a:pt x="0" y="5328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  <p:grpSp>
          <p:nvGrpSpPr>
            <p:cNvPr id="336" name="Group 110">
              <a:extLst>
                <a:ext uri="{FF2B5EF4-FFF2-40B4-BE49-F238E27FC236}">
                  <a16:creationId xmlns:a16="http://schemas.microsoft.com/office/drawing/2014/main" id="{D837224E-537D-AB36-0062-8CF6DEBDEE7B}"/>
                </a:ext>
              </a:extLst>
            </p:cNvPr>
            <p:cNvGrpSpPr/>
            <p:nvPr/>
          </p:nvGrpSpPr>
          <p:grpSpPr>
            <a:xfrm>
              <a:off x="586756" y="598957"/>
              <a:ext cx="115790" cy="115790"/>
              <a:chOff x="0" y="0"/>
              <a:chExt cx="812800" cy="812800"/>
            </a:xfrm>
          </p:grpSpPr>
          <p:sp>
            <p:nvSpPr>
              <p:cNvPr id="349" name="Freeform 111">
                <a:extLst>
                  <a:ext uri="{FF2B5EF4-FFF2-40B4-BE49-F238E27FC236}">
                    <a16:creationId xmlns:a16="http://schemas.microsoft.com/office/drawing/2014/main" id="{99E06104-1E29-B362-9F93-9EDC0FF3934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50" name="TextBox 112">
                <a:extLst>
                  <a:ext uri="{FF2B5EF4-FFF2-40B4-BE49-F238E27FC236}">
                    <a16:creationId xmlns:a16="http://schemas.microsoft.com/office/drawing/2014/main" id="{49F5EB93-BA14-0D3E-57CE-2D49DEED943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337" name="Group 113">
              <a:extLst>
                <a:ext uri="{FF2B5EF4-FFF2-40B4-BE49-F238E27FC236}">
                  <a16:creationId xmlns:a16="http://schemas.microsoft.com/office/drawing/2014/main" id="{5E10B55A-2E3C-2ABA-A39D-379A3D0648EA}"/>
                </a:ext>
              </a:extLst>
            </p:cNvPr>
            <p:cNvGrpSpPr/>
            <p:nvPr/>
          </p:nvGrpSpPr>
          <p:grpSpPr>
            <a:xfrm>
              <a:off x="641095" y="613351"/>
              <a:ext cx="115790" cy="115790"/>
              <a:chOff x="0" y="0"/>
              <a:chExt cx="812800" cy="812800"/>
            </a:xfrm>
          </p:grpSpPr>
          <p:sp>
            <p:nvSpPr>
              <p:cNvPr id="347" name="Freeform 114">
                <a:extLst>
                  <a:ext uri="{FF2B5EF4-FFF2-40B4-BE49-F238E27FC236}">
                    <a16:creationId xmlns:a16="http://schemas.microsoft.com/office/drawing/2014/main" id="{743FD123-03AB-633D-A14E-3DDDBD3B780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48" name="TextBox 115">
                <a:extLst>
                  <a:ext uri="{FF2B5EF4-FFF2-40B4-BE49-F238E27FC236}">
                    <a16:creationId xmlns:a16="http://schemas.microsoft.com/office/drawing/2014/main" id="{E59D54B9-2934-E2C6-C5CD-9BEF0A7308A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338" name="Group 116">
              <a:extLst>
                <a:ext uri="{FF2B5EF4-FFF2-40B4-BE49-F238E27FC236}">
                  <a16:creationId xmlns:a16="http://schemas.microsoft.com/office/drawing/2014/main" id="{8FC00F57-C698-F5E0-F231-44C233F28E0B}"/>
                </a:ext>
              </a:extLst>
            </p:cNvPr>
            <p:cNvGrpSpPr/>
            <p:nvPr/>
          </p:nvGrpSpPr>
          <p:grpSpPr>
            <a:xfrm>
              <a:off x="586756" y="633106"/>
              <a:ext cx="115790" cy="115790"/>
              <a:chOff x="0" y="0"/>
              <a:chExt cx="812800" cy="812800"/>
            </a:xfrm>
          </p:grpSpPr>
          <p:sp>
            <p:nvSpPr>
              <p:cNvPr id="345" name="Freeform 117">
                <a:extLst>
                  <a:ext uri="{FF2B5EF4-FFF2-40B4-BE49-F238E27FC236}">
                    <a16:creationId xmlns:a16="http://schemas.microsoft.com/office/drawing/2014/main" id="{01343DF9-2E19-1EEE-C1DD-483C2AE7E00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46" name="TextBox 118">
                <a:extLst>
                  <a:ext uri="{FF2B5EF4-FFF2-40B4-BE49-F238E27FC236}">
                    <a16:creationId xmlns:a16="http://schemas.microsoft.com/office/drawing/2014/main" id="{3C3C3918-B9BE-B659-452A-8C2D61D7C5FE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339" name="Group 119">
              <a:extLst>
                <a:ext uri="{FF2B5EF4-FFF2-40B4-BE49-F238E27FC236}">
                  <a16:creationId xmlns:a16="http://schemas.microsoft.com/office/drawing/2014/main" id="{02957621-72F2-0F3D-693A-BBBC9AD5AC57}"/>
                </a:ext>
              </a:extLst>
            </p:cNvPr>
            <p:cNvGrpSpPr/>
            <p:nvPr/>
          </p:nvGrpSpPr>
          <p:grpSpPr>
            <a:xfrm>
              <a:off x="528861" y="583200"/>
              <a:ext cx="115790" cy="115790"/>
              <a:chOff x="0" y="0"/>
              <a:chExt cx="812800" cy="812800"/>
            </a:xfrm>
          </p:grpSpPr>
          <p:sp>
            <p:nvSpPr>
              <p:cNvPr id="343" name="Freeform 120">
                <a:extLst>
                  <a:ext uri="{FF2B5EF4-FFF2-40B4-BE49-F238E27FC236}">
                    <a16:creationId xmlns:a16="http://schemas.microsoft.com/office/drawing/2014/main" id="{CA304DE4-6FBD-0483-D6A5-992A22DBEC9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44" name="TextBox 121">
                <a:extLst>
                  <a:ext uri="{FF2B5EF4-FFF2-40B4-BE49-F238E27FC236}">
                    <a16:creationId xmlns:a16="http://schemas.microsoft.com/office/drawing/2014/main" id="{1D03CC1B-88D8-6996-DAF6-A2F0AC45B11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340" name="Group 122">
              <a:extLst>
                <a:ext uri="{FF2B5EF4-FFF2-40B4-BE49-F238E27FC236}">
                  <a16:creationId xmlns:a16="http://schemas.microsoft.com/office/drawing/2014/main" id="{D86DD896-6BCA-AD13-E3D1-D7F5EBE54CBA}"/>
                </a:ext>
              </a:extLst>
            </p:cNvPr>
            <p:cNvGrpSpPr/>
            <p:nvPr/>
          </p:nvGrpSpPr>
          <p:grpSpPr>
            <a:xfrm>
              <a:off x="616363" y="588062"/>
              <a:ext cx="115790" cy="115790"/>
              <a:chOff x="0" y="0"/>
              <a:chExt cx="812800" cy="812800"/>
            </a:xfrm>
          </p:grpSpPr>
          <p:sp>
            <p:nvSpPr>
              <p:cNvPr id="341" name="Freeform 123">
                <a:extLst>
                  <a:ext uri="{FF2B5EF4-FFF2-40B4-BE49-F238E27FC236}">
                    <a16:creationId xmlns:a16="http://schemas.microsoft.com/office/drawing/2014/main" id="{FB41D6AE-0AD7-21B8-C4BC-2F862FE0E00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AACD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42" name="TextBox 124">
                <a:extLst>
                  <a:ext uri="{FF2B5EF4-FFF2-40B4-BE49-F238E27FC236}">
                    <a16:creationId xmlns:a16="http://schemas.microsoft.com/office/drawing/2014/main" id="{34A7834B-3CD9-7340-7323-0378C6A09E10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</p:grpSp>
      <p:grpSp>
        <p:nvGrpSpPr>
          <p:cNvPr id="355" name="Group 125">
            <a:extLst>
              <a:ext uri="{FF2B5EF4-FFF2-40B4-BE49-F238E27FC236}">
                <a16:creationId xmlns:a16="http://schemas.microsoft.com/office/drawing/2014/main" id="{F6CB4682-8705-A40E-FFAA-580AFB39CF91}"/>
              </a:ext>
            </a:extLst>
          </p:cNvPr>
          <p:cNvGrpSpPr/>
          <p:nvPr/>
        </p:nvGrpSpPr>
        <p:grpSpPr>
          <a:xfrm>
            <a:off x="19669490" y="7241942"/>
            <a:ext cx="1394930" cy="1394930"/>
            <a:chOff x="0" y="0"/>
            <a:chExt cx="1282189" cy="1282189"/>
          </a:xfrm>
        </p:grpSpPr>
        <p:grpSp>
          <p:nvGrpSpPr>
            <p:cNvPr id="356" name="Group 126">
              <a:extLst>
                <a:ext uri="{FF2B5EF4-FFF2-40B4-BE49-F238E27FC236}">
                  <a16:creationId xmlns:a16="http://schemas.microsoft.com/office/drawing/2014/main" id="{51BCF43C-E581-C037-C8C1-BF64EFD25FC2}"/>
                </a:ext>
              </a:extLst>
            </p:cNvPr>
            <p:cNvGrpSpPr/>
            <p:nvPr/>
          </p:nvGrpSpPr>
          <p:grpSpPr>
            <a:xfrm>
              <a:off x="0" y="0"/>
              <a:ext cx="1282189" cy="1282189"/>
              <a:chOff x="0" y="0"/>
              <a:chExt cx="812800" cy="812800"/>
            </a:xfrm>
          </p:grpSpPr>
          <p:sp>
            <p:nvSpPr>
              <p:cNvPr id="361" name="Freeform 127">
                <a:extLst>
                  <a:ext uri="{FF2B5EF4-FFF2-40B4-BE49-F238E27FC236}">
                    <a16:creationId xmlns:a16="http://schemas.microsoft.com/office/drawing/2014/main" id="{C5018075-2665-F1E4-E2E7-228327A1B29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8B56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62" name="TextBox 128">
                <a:extLst>
                  <a:ext uri="{FF2B5EF4-FFF2-40B4-BE49-F238E27FC236}">
                    <a16:creationId xmlns:a16="http://schemas.microsoft.com/office/drawing/2014/main" id="{6A3C9C80-D1C2-8A10-50E9-52F38908B711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357" name="Group 129">
              <a:extLst>
                <a:ext uri="{FF2B5EF4-FFF2-40B4-BE49-F238E27FC236}">
                  <a16:creationId xmlns:a16="http://schemas.microsoft.com/office/drawing/2014/main" id="{BDF46058-CDEB-326F-3774-A7BCDBB1B6D4}"/>
                </a:ext>
              </a:extLst>
            </p:cNvPr>
            <p:cNvGrpSpPr/>
            <p:nvPr/>
          </p:nvGrpSpPr>
          <p:grpSpPr>
            <a:xfrm>
              <a:off x="137576" y="139296"/>
              <a:ext cx="1007037" cy="1007037"/>
              <a:chOff x="0" y="0"/>
              <a:chExt cx="812800" cy="812800"/>
            </a:xfrm>
          </p:grpSpPr>
          <p:sp>
            <p:nvSpPr>
              <p:cNvPr id="359" name="Freeform 130">
                <a:extLst>
                  <a:ext uri="{FF2B5EF4-FFF2-40B4-BE49-F238E27FC236}">
                    <a16:creationId xmlns:a16="http://schemas.microsoft.com/office/drawing/2014/main" id="{43CDEC68-8E06-1618-BB64-EE93C299DD8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8B56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60" name="TextBox 131">
                <a:extLst>
                  <a:ext uri="{FF2B5EF4-FFF2-40B4-BE49-F238E27FC236}">
                    <a16:creationId xmlns:a16="http://schemas.microsoft.com/office/drawing/2014/main" id="{B0249957-7979-5698-1B45-B9326C02FB0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sp>
          <p:nvSpPr>
            <p:cNvPr id="358" name="Freeform 132">
              <a:extLst>
                <a:ext uri="{FF2B5EF4-FFF2-40B4-BE49-F238E27FC236}">
                  <a16:creationId xmlns:a16="http://schemas.microsoft.com/office/drawing/2014/main" id="{7F485E57-FE5A-9C5B-CD11-EE26D9CA60A3}"/>
                </a:ext>
              </a:extLst>
            </p:cNvPr>
            <p:cNvSpPr/>
            <p:nvPr/>
          </p:nvSpPr>
          <p:spPr>
            <a:xfrm>
              <a:off x="428534" y="287454"/>
              <a:ext cx="468594" cy="732179"/>
            </a:xfrm>
            <a:custGeom>
              <a:avLst/>
              <a:gdLst/>
              <a:ahLst/>
              <a:cxnLst/>
              <a:rect l="l" t="t" r="r" b="b"/>
              <a:pathLst>
                <a:path w="468594" h="732179">
                  <a:moveTo>
                    <a:pt x="0" y="0"/>
                  </a:moveTo>
                  <a:lnTo>
                    <a:pt x="468594" y="0"/>
                  </a:lnTo>
                  <a:lnTo>
                    <a:pt x="468594" y="732179"/>
                  </a:lnTo>
                  <a:lnTo>
                    <a:pt x="0" y="7321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  <p:grpSp>
        <p:nvGrpSpPr>
          <p:cNvPr id="364" name="Group 54">
            <a:extLst>
              <a:ext uri="{FF2B5EF4-FFF2-40B4-BE49-F238E27FC236}">
                <a16:creationId xmlns:a16="http://schemas.microsoft.com/office/drawing/2014/main" id="{7384401C-471E-C15A-911C-7CC6F00C9F52}"/>
              </a:ext>
            </a:extLst>
          </p:cNvPr>
          <p:cNvGrpSpPr/>
          <p:nvPr/>
        </p:nvGrpSpPr>
        <p:grpSpPr>
          <a:xfrm>
            <a:off x="3319580" y="2317693"/>
            <a:ext cx="1394930" cy="1394930"/>
            <a:chOff x="0" y="0"/>
            <a:chExt cx="1282189" cy="1282189"/>
          </a:xfrm>
        </p:grpSpPr>
        <p:grpSp>
          <p:nvGrpSpPr>
            <p:cNvPr id="365" name="Group 55">
              <a:extLst>
                <a:ext uri="{FF2B5EF4-FFF2-40B4-BE49-F238E27FC236}">
                  <a16:creationId xmlns:a16="http://schemas.microsoft.com/office/drawing/2014/main" id="{7C32C4B5-96DE-3AB7-6C62-BF09C27F33A3}"/>
                </a:ext>
              </a:extLst>
            </p:cNvPr>
            <p:cNvGrpSpPr/>
            <p:nvPr/>
          </p:nvGrpSpPr>
          <p:grpSpPr>
            <a:xfrm>
              <a:off x="0" y="0"/>
              <a:ext cx="1282189" cy="1282189"/>
              <a:chOff x="0" y="0"/>
              <a:chExt cx="812800" cy="812800"/>
            </a:xfrm>
          </p:grpSpPr>
          <p:sp>
            <p:nvSpPr>
              <p:cNvPr id="370" name="Freeform 56">
                <a:extLst>
                  <a:ext uri="{FF2B5EF4-FFF2-40B4-BE49-F238E27FC236}">
                    <a16:creationId xmlns:a16="http://schemas.microsoft.com/office/drawing/2014/main" id="{A9FA6FBE-E83C-550F-E4F9-521A34DA938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5E165">
                  <a:alpha val="49804"/>
                </a:srgbClr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71" name="TextBox 57">
                <a:extLst>
                  <a:ext uri="{FF2B5EF4-FFF2-40B4-BE49-F238E27FC236}">
                    <a16:creationId xmlns:a16="http://schemas.microsoft.com/office/drawing/2014/main" id="{FFDF4967-9386-CFD4-9816-5D8C0D0E5761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grpSp>
          <p:nvGrpSpPr>
            <p:cNvPr id="366" name="Group 58">
              <a:extLst>
                <a:ext uri="{FF2B5EF4-FFF2-40B4-BE49-F238E27FC236}">
                  <a16:creationId xmlns:a16="http://schemas.microsoft.com/office/drawing/2014/main" id="{08B347A8-0C4E-A47A-482D-54822ABB41BE}"/>
                </a:ext>
              </a:extLst>
            </p:cNvPr>
            <p:cNvGrpSpPr/>
            <p:nvPr/>
          </p:nvGrpSpPr>
          <p:grpSpPr>
            <a:xfrm>
              <a:off x="137576" y="139296"/>
              <a:ext cx="1007037" cy="1007037"/>
              <a:chOff x="0" y="0"/>
              <a:chExt cx="812800" cy="812800"/>
            </a:xfrm>
          </p:grpSpPr>
          <p:sp>
            <p:nvSpPr>
              <p:cNvPr id="368" name="Freeform 59">
                <a:extLst>
                  <a:ext uri="{FF2B5EF4-FFF2-40B4-BE49-F238E27FC236}">
                    <a16:creationId xmlns:a16="http://schemas.microsoft.com/office/drawing/2014/main" id="{5E6C1C1C-8D44-BB23-6812-914CC901D56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5E165"/>
              </a:solidFill>
            </p:spPr>
            <p:txBody>
              <a:bodyPr/>
              <a:lstStyle/>
              <a:p>
                <a:endParaRPr lang="en-US" sz="6400"/>
              </a:p>
            </p:txBody>
          </p:sp>
          <p:sp>
            <p:nvSpPr>
              <p:cNvPr id="369" name="TextBox 60">
                <a:extLst>
                  <a:ext uri="{FF2B5EF4-FFF2-40B4-BE49-F238E27FC236}">
                    <a16:creationId xmlns:a16="http://schemas.microsoft.com/office/drawing/2014/main" id="{A6B54249-2F12-5782-C2E9-870A46442F5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67733" tIns="67733" rIns="67733" bIns="67733" rtlCol="0" anchor="ctr"/>
              <a:lstStyle/>
              <a:p>
                <a:pPr algn="ctr">
                  <a:lnSpc>
                    <a:spcPts val="1736"/>
                  </a:lnSpc>
                </a:pPr>
                <a:endParaRPr sz="6400"/>
              </a:p>
            </p:txBody>
          </p:sp>
        </p:grpSp>
        <p:sp>
          <p:nvSpPr>
            <p:cNvPr id="367" name="Freeform 61">
              <a:extLst>
                <a:ext uri="{FF2B5EF4-FFF2-40B4-BE49-F238E27FC236}">
                  <a16:creationId xmlns:a16="http://schemas.microsoft.com/office/drawing/2014/main" id="{4E80E741-88E1-1A5F-E502-EEBE279A4ACB}"/>
                </a:ext>
              </a:extLst>
            </p:cNvPr>
            <p:cNvSpPr/>
            <p:nvPr/>
          </p:nvSpPr>
          <p:spPr>
            <a:xfrm>
              <a:off x="428534" y="285779"/>
              <a:ext cx="425122" cy="706396"/>
            </a:xfrm>
            <a:custGeom>
              <a:avLst/>
              <a:gdLst/>
              <a:ahLst/>
              <a:cxnLst/>
              <a:rect l="l" t="t" r="r" b="b"/>
              <a:pathLst>
                <a:path w="425122" h="706396">
                  <a:moveTo>
                    <a:pt x="0" y="0"/>
                  </a:moveTo>
                  <a:lnTo>
                    <a:pt x="425122" y="0"/>
                  </a:lnTo>
                  <a:lnTo>
                    <a:pt x="425122" y="706396"/>
                  </a:lnTo>
                  <a:lnTo>
                    <a:pt x="0" y="7063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6400"/>
            </a:p>
          </p:txBody>
        </p:sp>
      </p:grpSp>
    </p:spTree>
    <p:extLst>
      <p:ext uri="{BB962C8B-B14F-4D97-AF65-F5344CB8AC3E}">
        <p14:creationId xmlns:p14="http://schemas.microsoft.com/office/powerpoint/2010/main" val="125475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dome and a walkway&#10;&#10;AI-generated content may be incorrect.">
            <a:extLst>
              <a:ext uri="{FF2B5EF4-FFF2-40B4-BE49-F238E27FC236}">
                <a16:creationId xmlns:a16="http://schemas.microsoft.com/office/drawing/2014/main" id="{7FCBDED3-B07C-1360-B47C-0131E78AB0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1"/>
          <a:stretch>
            <a:fillRect/>
          </a:stretch>
        </p:blipFill>
        <p:spPr>
          <a:xfrm>
            <a:off x="20" y="10"/>
            <a:ext cx="24383980" cy="13715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435368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ity with buildings and a river&#10;&#10;AI-generated content may be incorrect.">
            <a:extLst>
              <a:ext uri="{FF2B5EF4-FFF2-40B4-BE49-F238E27FC236}">
                <a16:creationId xmlns:a16="http://schemas.microsoft.com/office/drawing/2014/main" id="{1966B209-F1D0-5F3E-5635-8165E02A2FB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5603" y="-48132"/>
            <a:ext cx="25002662" cy="14134011"/>
          </a:xfrm>
          <a:prstGeom prst="rect">
            <a:avLst/>
          </a:prstGeom>
        </p:spPr>
      </p:pic>
      <p:sp>
        <p:nvSpPr>
          <p:cNvPr id="18" name="Freeform 3">
            <a:extLst>
              <a:ext uri="{FF2B5EF4-FFF2-40B4-BE49-F238E27FC236}">
                <a16:creationId xmlns:a16="http://schemas.microsoft.com/office/drawing/2014/main" id="{9E4A8D75-92BC-EC45-0E45-D1955DA6395E}"/>
              </a:ext>
            </a:extLst>
          </p:cNvPr>
          <p:cNvSpPr/>
          <p:nvPr/>
        </p:nvSpPr>
        <p:spPr>
          <a:xfrm>
            <a:off x="-177956" y="-19507"/>
            <a:ext cx="24595015" cy="13903568"/>
          </a:xfrm>
          <a:custGeom>
            <a:avLst/>
            <a:gdLst/>
            <a:ahLst/>
            <a:cxnLst/>
            <a:rect l="l" t="t" r="r" b="b"/>
            <a:pathLst>
              <a:path w="18288000" h="10972194">
                <a:moveTo>
                  <a:pt x="0" y="0"/>
                </a:moveTo>
                <a:lnTo>
                  <a:pt x="18288000" y="0"/>
                </a:lnTo>
                <a:lnTo>
                  <a:pt x="18288000" y="10972194"/>
                </a:lnTo>
                <a:lnTo>
                  <a:pt x="0" y="1097219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56636" t="-46855"/>
            </a:stretch>
          </a:blipFill>
        </p:spPr>
        <p:txBody>
          <a:bodyPr/>
          <a:lstStyle/>
          <a:p>
            <a:endParaRPr lang="en-US" sz="6400" dirty="0"/>
          </a:p>
        </p:txBody>
      </p:sp>
      <p:sp>
        <p:nvSpPr>
          <p:cNvPr id="46" name="Slide Number Placeholder 1">
            <a:extLst>
              <a:ext uri="{FF2B5EF4-FFF2-40B4-BE49-F238E27FC236}">
                <a16:creationId xmlns:a16="http://schemas.microsoft.com/office/drawing/2014/main" id="{9A012659-F3AD-B32A-A6AF-75625A9AB785}"/>
              </a:ext>
            </a:extLst>
          </p:cNvPr>
          <p:cNvSpPr txBox="1">
            <a:spLocks/>
          </p:cNvSpPr>
          <p:nvPr/>
        </p:nvSpPr>
        <p:spPr>
          <a:xfrm>
            <a:off x="22862205" y="12873067"/>
            <a:ext cx="1460498" cy="728134"/>
          </a:xfrm>
          <a:prstGeom prst="rect">
            <a:avLst/>
          </a:prstGeom>
        </p:spPr>
        <p:txBody>
          <a:bodyPr vert="horz" lIns="243840" tIns="121920" rIns="243840" bIns="1219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9170">
              <a:lnSpc>
                <a:spcPct val="100000"/>
              </a:lnSpc>
              <a:defRPr/>
            </a:pPr>
            <a:fld id="{111C12BB-E687-4DDF-B9A8-3921CAC6055C}" type="slidenum">
              <a:rPr lang="en-IE" altLang="en-US" sz="3200" b="1">
                <a:solidFill>
                  <a:prstClr val="white"/>
                </a:solidFill>
                <a:latin typeface="Source Sans Pro" panose="020B0503030403020204" pitchFamily="34" charset="0"/>
              </a:rPr>
              <a:pPr algn="r" defTabSz="1219170">
                <a:lnSpc>
                  <a:spcPct val="100000"/>
                </a:lnSpc>
                <a:defRPr/>
              </a:pPr>
              <a:t>14</a:t>
            </a:fld>
            <a:endParaRPr lang="en-IE" altLang="en-US" sz="3200" b="1">
              <a:solidFill>
                <a:prstClr val="white"/>
              </a:solidFill>
              <a:latin typeface="Source Sans Pro" panose="020B05030304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D7F7A1-AE20-2649-2A5D-A2020A6511BB}"/>
              </a:ext>
            </a:extLst>
          </p:cNvPr>
          <p:cNvSpPr/>
          <p:nvPr/>
        </p:nvSpPr>
        <p:spPr>
          <a:xfrm>
            <a:off x="-2" y="4564090"/>
            <a:ext cx="24384002" cy="3575328"/>
          </a:xfrm>
          <a:prstGeom prst="rect">
            <a:avLst/>
          </a:prstGeom>
          <a:solidFill>
            <a:srgbClr val="CDD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 hangingPunct="1">
              <a:lnSpc>
                <a:spcPct val="100000"/>
              </a:lnSpc>
              <a:defRPr/>
            </a:pPr>
            <a:endParaRPr lang="en-IE" sz="36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60E42EDA-FDC9-2FD2-2550-CB5E99D588E7}"/>
              </a:ext>
            </a:extLst>
          </p:cNvPr>
          <p:cNvSpPr/>
          <p:nvPr/>
        </p:nvSpPr>
        <p:spPr>
          <a:xfrm>
            <a:off x="1445742" y="4387325"/>
            <a:ext cx="21945600" cy="4453524"/>
          </a:xfrm>
          <a:prstGeom prst="rect">
            <a:avLst/>
          </a:prstGeom>
        </p:spPr>
        <p:txBody>
          <a:bodyPr spcFirstLastPara="0" lIns="0" tIns="0" rIns="0" bIns="0" anchor="ctr" anchorCtr="0"/>
          <a:lstStyle/>
          <a:p>
            <a:pPr algn="ctr" defTabSz="1713586">
              <a:lnSpc>
                <a:spcPct val="83333"/>
              </a:lnSpc>
              <a:spcBef>
                <a:spcPct val="6667"/>
              </a:spcBef>
              <a:defRPr/>
            </a:pPr>
            <a:r>
              <a:rPr lang="en-IE" sz="4000" kern="1200" dirty="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We will work with you to find areas of alignment of purpose and outcome, that positions your organisation as a significant partner in the entrepreneurship ecosystem. </a:t>
            </a:r>
          </a:p>
          <a:p>
            <a:pPr algn="ctr" defTabSz="1713586">
              <a:lnSpc>
                <a:spcPct val="83333"/>
              </a:lnSpc>
              <a:spcBef>
                <a:spcPct val="6667"/>
              </a:spcBef>
              <a:defRPr/>
            </a:pPr>
            <a:endParaRPr lang="en-IE" sz="4000" kern="1200" dirty="0">
              <a:solidFill>
                <a:prstClr val="white"/>
              </a:solidFill>
              <a:latin typeface="Source Sans Pro" panose="020B0503030403020204" pitchFamily="34" charset="0"/>
              <a:cs typeface="Gibson Light"/>
            </a:endParaRPr>
          </a:p>
          <a:p>
            <a:pPr algn="ctr" defTabSz="1713586">
              <a:lnSpc>
                <a:spcPct val="83333"/>
              </a:lnSpc>
              <a:spcBef>
                <a:spcPct val="6667"/>
              </a:spcBef>
              <a:defRPr/>
            </a:pPr>
            <a:r>
              <a:rPr lang="en-IE" sz="4000" kern="1200" dirty="0">
                <a:solidFill>
                  <a:prstClr val="white"/>
                </a:solidFill>
                <a:latin typeface="Source Sans Pro" panose="020B0503030403020204" pitchFamily="34" charset="0"/>
                <a:cs typeface="Gibson Light"/>
              </a:rPr>
              <a:t>We want to curate meaningful connections and partnerships that cultivate and build relationships across the Trinity Network</a:t>
            </a:r>
          </a:p>
          <a:p>
            <a:pPr algn="ctr" defTabSz="1713586">
              <a:lnSpc>
                <a:spcPct val="83333"/>
              </a:lnSpc>
              <a:spcBef>
                <a:spcPct val="6667"/>
              </a:spcBef>
              <a:defRPr/>
            </a:pPr>
            <a:endParaRPr lang="en-IE" sz="4000" kern="1200" dirty="0">
              <a:solidFill>
                <a:prstClr val="white"/>
              </a:solidFill>
              <a:latin typeface="Source Sans Pro" panose="020B0503030403020204" pitchFamily="34" charset="0"/>
              <a:cs typeface="Gibson Light"/>
            </a:endParaRPr>
          </a:p>
        </p:txBody>
      </p:sp>
      <p:sp>
        <p:nvSpPr>
          <p:cNvPr id="6" name="Freeform 55">
            <a:extLst>
              <a:ext uri="{FF2B5EF4-FFF2-40B4-BE49-F238E27FC236}">
                <a16:creationId xmlns:a16="http://schemas.microsoft.com/office/drawing/2014/main" id="{B2E76F75-51C8-D9BA-A1D4-CE11E165E51A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7" name="TextBox 56">
            <a:extLst>
              <a:ext uri="{FF2B5EF4-FFF2-40B4-BE49-F238E27FC236}">
                <a16:creationId xmlns:a16="http://schemas.microsoft.com/office/drawing/2014/main" id="{A42F9D8A-3A33-1B8C-A005-8629D5607AD5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C06947B7-D984-EEEE-62E7-ABBE13B10FC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Box 75">
            <a:extLst>
              <a:ext uri="{FF2B5EF4-FFF2-40B4-BE49-F238E27FC236}">
                <a16:creationId xmlns:a16="http://schemas.microsoft.com/office/drawing/2014/main" id="{67023876-A16E-FE94-57C9-9B61D4A5C997}"/>
              </a:ext>
            </a:extLst>
          </p:cNvPr>
          <p:cNvSpPr txBox="1"/>
          <p:nvPr/>
        </p:nvSpPr>
        <p:spPr>
          <a:xfrm>
            <a:off x="1178622" y="642392"/>
            <a:ext cx="18608828" cy="70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93"/>
              </a:lnSpc>
            </a:pPr>
            <a:r>
              <a:rPr lang="en-US" sz="5400" b="1" spc="267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BUILDING THE FUTURE </a:t>
            </a:r>
            <a:r>
              <a:rPr lang="en-US" sz="5400" b="1" spc="267">
                <a:solidFill>
                  <a:srgbClr val="CDDB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TOGETHER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2FFE5C-07A1-6CA7-5380-4F2CDB48B600}"/>
              </a:ext>
            </a:extLst>
          </p:cNvPr>
          <p:cNvSpPr/>
          <p:nvPr/>
        </p:nvSpPr>
        <p:spPr>
          <a:xfrm>
            <a:off x="-585603" y="-48132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  <p:sp>
        <p:nvSpPr>
          <p:cNvPr id="16" name="AutoShape 13">
            <a:extLst>
              <a:ext uri="{FF2B5EF4-FFF2-40B4-BE49-F238E27FC236}">
                <a16:creationId xmlns:a16="http://schemas.microsoft.com/office/drawing/2014/main" id="{BE56C427-5575-4D97-A663-F6B0DFF23800}"/>
              </a:ext>
            </a:extLst>
          </p:cNvPr>
          <p:cNvSpPr/>
          <p:nvPr/>
        </p:nvSpPr>
        <p:spPr>
          <a:xfrm flipH="1">
            <a:off x="-258790" y="1602566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77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0C8A8-E3A0-32B6-FC8F-4F53F80E1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inity Enterprise Center-4746.jpg">
            <a:extLst>
              <a:ext uri="{FF2B5EF4-FFF2-40B4-BE49-F238E27FC236}">
                <a16:creationId xmlns:a16="http://schemas.microsoft.com/office/drawing/2014/main" id="{4039A851-96FE-216F-F20B-CA64B003C14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55" y="-1"/>
            <a:ext cx="2438551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Body text copy">
            <a:extLst>
              <a:ext uri="{FF2B5EF4-FFF2-40B4-BE49-F238E27FC236}">
                <a16:creationId xmlns:a16="http://schemas.microsoft.com/office/drawing/2014/main" id="{8D863756-57B3-7BD5-C14D-4B13CFC37680}"/>
              </a:ext>
            </a:extLst>
          </p:cNvPr>
          <p:cNvSpPr/>
          <p:nvPr/>
        </p:nvSpPr>
        <p:spPr>
          <a:xfrm>
            <a:off x="658670" y="534982"/>
            <a:ext cx="12856162" cy="1035338"/>
          </a:xfrm>
          <a:prstGeom prst="rect">
            <a:avLst/>
          </a:prstGeom>
        </p:spPr>
        <p:txBody>
          <a:bodyPr spcFirstLastPara="0" lIns="178506" tIns="89254" rIns="178506" bIns="0" anchor="t"/>
          <a:lstStyle/>
          <a:p>
            <a:pPr defTabSz="1828800">
              <a:lnSpc>
                <a:spcPct val="100000"/>
              </a:lnSpc>
              <a:defRPr/>
            </a:pPr>
            <a:r>
              <a:rPr lang="fr-FR" sz="5622" b="1" kern="120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TRINITY INNOVATION HUB LOCATION</a:t>
            </a:r>
          </a:p>
        </p:txBody>
      </p:sp>
      <p:sp>
        <p:nvSpPr>
          <p:cNvPr id="4" name="AutoShape 13">
            <a:extLst>
              <a:ext uri="{FF2B5EF4-FFF2-40B4-BE49-F238E27FC236}">
                <a16:creationId xmlns:a16="http://schemas.microsoft.com/office/drawing/2014/main" id="{C78E9BCD-8309-60BD-013E-BF427DC30F0B}"/>
              </a:ext>
            </a:extLst>
          </p:cNvPr>
          <p:cNvSpPr/>
          <p:nvPr/>
        </p:nvSpPr>
        <p:spPr>
          <a:xfrm flipH="1">
            <a:off x="-258790" y="1602566"/>
            <a:ext cx="2270469" cy="0"/>
          </a:xfrm>
          <a:prstGeom prst="line">
            <a:avLst/>
          </a:prstGeom>
          <a:ln w="104775" cap="flat">
            <a:solidFill>
              <a:srgbClr val="D2E1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F19032-E1D8-E3C7-442A-F79DFA291C07}"/>
              </a:ext>
            </a:extLst>
          </p:cNvPr>
          <p:cNvSpPr/>
          <p:nvPr/>
        </p:nvSpPr>
        <p:spPr>
          <a:xfrm>
            <a:off x="-685726" y="-76088"/>
            <a:ext cx="1171206" cy="13792088"/>
          </a:xfrm>
          <a:prstGeom prst="rect">
            <a:avLst/>
          </a:prstGeom>
          <a:solidFill>
            <a:srgbClr val="CDDB00"/>
          </a:solidFill>
          <a:ln w="12700" cap="flat">
            <a:noFill/>
            <a:miter lim="400000"/>
          </a:ln>
          <a:effectLst>
            <a:outerShdw blurRad="50800" dist="381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6200" tIns="76200" rIns="76200" bIns="76200" numCol="1" spcCol="38100" rtlCol="0" anchor="ctr">
            <a:spAutoFit/>
          </a:bodyPr>
          <a:lstStyle/>
          <a:p>
            <a:pPr marL="0" marR="0" indent="0" algn="ctr" defTabSz="5905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Roobert Portal Regular"/>
              <a:ea typeface="Roobert Portal Regular"/>
              <a:cs typeface="Roobert Portal Regular"/>
              <a:sym typeface="Roobert Portal Regular"/>
            </a:endParaRPr>
          </a:p>
        </p:txBody>
      </p:sp>
      <p:sp>
        <p:nvSpPr>
          <p:cNvPr id="6" name="Freeform 55">
            <a:extLst>
              <a:ext uri="{FF2B5EF4-FFF2-40B4-BE49-F238E27FC236}">
                <a16:creationId xmlns:a16="http://schemas.microsoft.com/office/drawing/2014/main" id="{663E510C-B2DA-3F65-5983-CEAE6A38247E}"/>
              </a:ext>
            </a:extLst>
          </p:cNvPr>
          <p:cNvSpPr/>
          <p:nvPr/>
        </p:nvSpPr>
        <p:spPr>
          <a:xfrm>
            <a:off x="0" y="13150938"/>
            <a:ext cx="24384000" cy="721613"/>
          </a:xfrm>
          <a:custGeom>
            <a:avLst/>
            <a:gdLst/>
            <a:ahLst/>
            <a:cxnLst/>
            <a:rect l="l" t="t" r="r" b="b"/>
            <a:pathLst>
              <a:path w="18288000" h="541210">
                <a:moveTo>
                  <a:pt x="0" y="0"/>
                </a:moveTo>
                <a:lnTo>
                  <a:pt x="18288000" y="0"/>
                </a:lnTo>
                <a:lnTo>
                  <a:pt x="18288000" y="541210"/>
                </a:lnTo>
                <a:lnTo>
                  <a:pt x="0" y="54121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7" name="TextBox 56">
            <a:extLst>
              <a:ext uri="{FF2B5EF4-FFF2-40B4-BE49-F238E27FC236}">
                <a16:creationId xmlns:a16="http://schemas.microsoft.com/office/drawing/2014/main" id="{46111EFA-49EB-DBB4-897D-97FAD7D62E66}"/>
              </a:ext>
            </a:extLst>
          </p:cNvPr>
          <p:cNvSpPr txBox="1"/>
          <p:nvPr/>
        </p:nvSpPr>
        <p:spPr>
          <a:xfrm>
            <a:off x="1362373" y="13251078"/>
            <a:ext cx="6412040" cy="320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51"/>
              </a:lnSpc>
            </a:pPr>
            <a:r>
              <a:rPr lang="en-US" sz="1828" spc="7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Trinity College Dublin, The University of Dublin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2D2259D3-1998-0398-E01D-289E864F165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1911" y="13351039"/>
            <a:ext cx="739431" cy="220832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6F53C0-345E-37E1-C6E9-A85A528179DD}"/>
              </a:ext>
            </a:extLst>
          </p:cNvPr>
          <p:cNvSpPr/>
          <p:nvPr/>
        </p:nvSpPr>
        <p:spPr>
          <a:xfrm>
            <a:off x="3484702" y="7748957"/>
            <a:ext cx="4289712" cy="758234"/>
          </a:xfrm>
          <a:prstGeom prst="rect">
            <a:avLst/>
          </a:prstGeom>
          <a:solidFill>
            <a:srgbClr val="CDD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4000" b="1" kern="120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Heart of Trinity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BE0CCC-06A5-3286-E7F6-2CD2780C46ED}"/>
              </a:ext>
            </a:extLst>
          </p:cNvPr>
          <p:cNvSpPr/>
          <p:nvPr/>
        </p:nvSpPr>
        <p:spPr>
          <a:xfrm>
            <a:off x="3484701" y="8504572"/>
            <a:ext cx="4289712" cy="1394930"/>
          </a:xfrm>
          <a:prstGeom prst="rect">
            <a:avLst/>
          </a:prstGeom>
          <a:solidFill>
            <a:srgbClr val="CDDB00">
              <a:alpha val="2317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At Trinity, with direct access to students, researchers, and academic networks.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9605E9-C3D7-1E7F-CBBB-2C2F8202EEA9}"/>
              </a:ext>
            </a:extLst>
          </p:cNvPr>
          <p:cNvSpPr/>
          <p:nvPr/>
        </p:nvSpPr>
        <p:spPr>
          <a:xfrm>
            <a:off x="9423840" y="9887077"/>
            <a:ext cx="4289712" cy="758234"/>
          </a:xfrm>
          <a:prstGeom prst="rect">
            <a:avLst/>
          </a:prstGeom>
          <a:solidFill>
            <a:srgbClr val="CDD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3600" b="1" kern="120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Heart of Innovation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652ECC-204C-7BFF-F6E8-8703B47CDF1B}"/>
              </a:ext>
            </a:extLst>
          </p:cNvPr>
          <p:cNvSpPr/>
          <p:nvPr/>
        </p:nvSpPr>
        <p:spPr>
          <a:xfrm>
            <a:off x="9423839" y="10642692"/>
            <a:ext cx="4289712" cy="1394930"/>
          </a:xfrm>
          <a:prstGeom prst="rect">
            <a:avLst/>
          </a:prstGeom>
          <a:solidFill>
            <a:srgbClr val="CDDB00">
              <a:alpha val="2317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At Grand Canal Dock, in the heart of Dublin’s tech and innovation district.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93CE82-3A8F-7860-D7E0-BE62CAD1EA90}"/>
              </a:ext>
            </a:extLst>
          </p:cNvPr>
          <p:cNvSpPr/>
          <p:nvPr/>
        </p:nvSpPr>
        <p:spPr>
          <a:xfrm>
            <a:off x="17950187" y="10354971"/>
            <a:ext cx="4289712" cy="758234"/>
          </a:xfrm>
          <a:prstGeom prst="rect">
            <a:avLst/>
          </a:prstGeom>
          <a:solidFill>
            <a:srgbClr val="CDDB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hangingPunct="1">
              <a:lnSpc>
                <a:spcPct val="100000"/>
              </a:lnSpc>
              <a:defRPr/>
            </a:pPr>
            <a:r>
              <a:rPr lang="en-IE" sz="3600" b="1" kern="120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Connecting Worlds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979467-54D6-9888-B3B6-E0285DDB54EB}"/>
              </a:ext>
            </a:extLst>
          </p:cNvPr>
          <p:cNvSpPr/>
          <p:nvPr/>
        </p:nvSpPr>
        <p:spPr>
          <a:xfrm>
            <a:off x="17950186" y="11110586"/>
            <a:ext cx="4289712" cy="1394930"/>
          </a:xfrm>
          <a:prstGeom prst="rect">
            <a:avLst/>
          </a:prstGeom>
          <a:solidFill>
            <a:srgbClr val="CDDB00">
              <a:alpha val="2317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100000"/>
              </a:lnSpc>
              <a:defRPr/>
            </a:pPr>
            <a:r>
              <a:rPr lang="en-IE" sz="2400" kern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Gibson Light"/>
              </a:rPr>
              <a:t>Connecting academia and industry through two high-impact locations.</a:t>
            </a:r>
          </a:p>
        </p:txBody>
      </p:sp>
    </p:spTree>
    <p:extLst>
      <p:ext uri="{BB962C8B-B14F-4D97-AF65-F5344CB8AC3E}">
        <p14:creationId xmlns:p14="http://schemas.microsoft.com/office/powerpoint/2010/main" val="360546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E54C7-9276-7E23-C7C0-390675DC8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DB8A9F-24BD-C5BD-F71D-6666601DF1F8}"/>
              </a:ext>
            </a:extLst>
          </p:cNvPr>
          <p:cNvSpPr/>
          <p:nvPr/>
        </p:nvSpPr>
        <p:spPr>
          <a:xfrm>
            <a:off x="0" y="0"/>
            <a:ext cx="24384000" cy="13716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C1C3D22-1558-ED55-E396-5646D9883855}"/>
              </a:ext>
            </a:extLst>
          </p:cNvPr>
          <p:cNvSpPr/>
          <p:nvPr/>
        </p:nvSpPr>
        <p:spPr>
          <a:xfrm>
            <a:off x="0" y="0"/>
            <a:ext cx="24384000" cy="14629592"/>
          </a:xfrm>
          <a:custGeom>
            <a:avLst/>
            <a:gdLst/>
            <a:ahLst/>
            <a:cxnLst/>
            <a:rect l="l" t="t" r="r" b="b"/>
            <a:pathLst>
              <a:path w="18288000" h="10972194">
                <a:moveTo>
                  <a:pt x="0" y="0"/>
                </a:moveTo>
                <a:lnTo>
                  <a:pt x="18288000" y="0"/>
                </a:lnTo>
                <a:lnTo>
                  <a:pt x="18288000" y="10972194"/>
                </a:lnTo>
                <a:lnTo>
                  <a:pt x="0" y="1097219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56636" t="-46855"/>
            </a:stretch>
          </a:blipFill>
        </p:spPr>
        <p:txBody>
          <a:bodyPr/>
          <a:lstStyle/>
          <a:p>
            <a:endParaRPr lang="en-IE" sz="660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DEFEBAE-24E5-6EB4-1178-17EE2A068F0C}"/>
              </a:ext>
            </a:extLst>
          </p:cNvPr>
          <p:cNvSpPr/>
          <p:nvPr/>
        </p:nvSpPr>
        <p:spPr>
          <a:xfrm>
            <a:off x="5501956" y="8234511"/>
            <a:ext cx="200944" cy="200944"/>
          </a:xfrm>
          <a:custGeom>
            <a:avLst/>
            <a:gdLst/>
            <a:ahLst/>
            <a:cxnLst/>
            <a:rect l="l" t="t" r="r" b="b"/>
            <a:pathLst>
              <a:path w="150708" h="150708">
                <a:moveTo>
                  <a:pt x="0" y="0"/>
                </a:moveTo>
                <a:lnTo>
                  <a:pt x="150708" y="0"/>
                </a:lnTo>
                <a:lnTo>
                  <a:pt x="150708" y="150708"/>
                </a:lnTo>
                <a:lnTo>
                  <a:pt x="0" y="150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6400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B72B31E-3400-BE9E-882B-DAF4067B8486}"/>
              </a:ext>
            </a:extLst>
          </p:cNvPr>
          <p:cNvSpPr txBox="1"/>
          <p:nvPr/>
        </p:nvSpPr>
        <p:spPr>
          <a:xfrm>
            <a:off x="3818060" y="6476519"/>
            <a:ext cx="48214796" cy="875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48"/>
              </a:lnSpc>
            </a:pPr>
            <a:r>
              <a:rPr lang="en-US" sz="8800" b="1" spc="299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LET’S BUILD THE FUTURE </a:t>
            </a:r>
            <a:r>
              <a:rPr lang="en-US" sz="8800" b="1" spc="299">
                <a:solidFill>
                  <a:srgbClr val="CDDB00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TOGETHER</a:t>
            </a:r>
            <a:r>
              <a:rPr lang="en-US" sz="8800" b="1" spc="299">
                <a:solidFill>
                  <a:srgbClr val="FFFFFF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.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D42777B-E6E3-63CF-6C02-C1A0C5E71D15}"/>
              </a:ext>
            </a:extLst>
          </p:cNvPr>
          <p:cNvSpPr/>
          <p:nvPr/>
        </p:nvSpPr>
        <p:spPr>
          <a:xfrm>
            <a:off x="505326" y="344342"/>
            <a:ext cx="6597019" cy="2259480"/>
          </a:xfrm>
          <a:custGeom>
            <a:avLst/>
            <a:gdLst/>
            <a:ahLst/>
            <a:cxnLst/>
            <a:rect l="l" t="t" r="r" b="b"/>
            <a:pathLst>
              <a:path w="4554901" h="1560054">
                <a:moveTo>
                  <a:pt x="0" y="0"/>
                </a:moveTo>
                <a:lnTo>
                  <a:pt x="4554901" y="0"/>
                </a:lnTo>
                <a:lnTo>
                  <a:pt x="4554901" y="1560053"/>
                </a:lnTo>
                <a:lnTo>
                  <a:pt x="0" y="1560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0E6CA5-3E9B-D028-6638-BAE6D049AB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496" y="8234511"/>
            <a:ext cx="13103382" cy="397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743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FFFFFF"/>
      </a:dk1>
      <a:lt1>
        <a:srgbClr val="F12546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TE Portal">
      <a:majorFont>
        <a:latin typeface="Roobert Portal"/>
        <a:ea typeface="Atlas Grotesk Detail"/>
        <a:cs typeface="Atlas Grotesk Detail"/>
      </a:majorFont>
      <a:minorFont>
        <a:latin typeface="Roobert Portal"/>
        <a:ea typeface="Atlas Grotesk Detail"/>
        <a:cs typeface="Atlas Grotesk Detai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381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6200" tIns="76200" rIns="76200" bIns="76200" numCol="1" spcCol="38100" rtlCol="0" anchor="ctr">
        <a:spAutoFit/>
      </a:bodyPr>
      <a:lstStyle>
        <a:defPPr marL="0" marR="0" indent="0" algn="ctr" defTabSz="5905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Roobert Portal Regular"/>
            <a:ea typeface="Roobert Portal Regular"/>
            <a:cs typeface="Roobert Portal Regular"/>
            <a:sym typeface="Roobert Portal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6200" tIns="76200" rIns="76200" bIns="76200" numCol="1" spcCol="38100" rtlCol="0" anchor="ctr">
        <a:spAutoFit/>
      </a:bodyPr>
      <a:lstStyle>
        <a:defPPr marL="0" marR="0" indent="0" algn="l" defTabSz="81915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chemeClr val="accent4">
                <a:hueOff val="-2152313"/>
                <a:satOff val="1017"/>
                <a:lumOff val="7702"/>
              </a:schemeClr>
            </a:solidFill>
            <a:effectLst/>
            <a:uFillTx/>
            <a:latin typeface="+mn-lt"/>
            <a:ea typeface="+mn-ea"/>
            <a:cs typeface="+mn-cs"/>
            <a:sym typeface="Atlas Grotesk Detai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Detail_Portal_Trinity East_Deck_stage 6 Template.potx" id="{2F5A18BC-7952-4405-869E-0640E2B5E1FE}" vid="{D88B6045-4F20-405F-B88B-91510089F4B3}"/>
    </a:ext>
  </a:extLst>
</a:theme>
</file>

<file path=ppt/theme/theme2.xml><?xml version="1.0" encoding="utf-8"?>
<a:theme xmlns:a="http://schemas.openxmlformats.org/drawingml/2006/main" name="1_White">
  <a:themeElements>
    <a:clrScheme name="White">
      <a:dk1>
        <a:srgbClr val="FFFFFF"/>
      </a:dk1>
      <a:lt1>
        <a:srgbClr val="F12546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TE Portal">
      <a:majorFont>
        <a:latin typeface="Roobert Portal"/>
        <a:ea typeface="Atlas Grotesk Detail"/>
        <a:cs typeface="Atlas Grotesk Detail"/>
      </a:majorFont>
      <a:minorFont>
        <a:latin typeface="Roobert Portal"/>
        <a:ea typeface="Atlas Grotesk Detail"/>
        <a:cs typeface="Atlas Grotesk Detai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381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6200" tIns="76200" rIns="76200" bIns="76200" numCol="1" spcCol="38100" rtlCol="0" anchor="ctr">
        <a:spAutoFit/>
      </a:bodyPr>
      <a:lstStyle>
        <a:defPPr marL="0" marR="0" indent="0" algn="ctr" defTabSz="5905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Roobert Portal Regular"/>
            <a:ea typeface="Roobert Portal Regular"/>
            <a:cs typeface="Roobert Portal Regular"/>
            <a:sym typeface="Roobert Portal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6200" tIns="76200" rIns="76200" bIns="76200" numCol="1" spcCol="38100" rtlCol="0" anchor="ctr">
        <a:spAutoFit/>
      </a:bodyPr>
      <a:lstStyle>
        <a:defPPr marL="0" marR="0" indent="0" algn="l" defTabSz="81915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chemeClr val="accent4">
                <a:hueOff val="-2152313"/>
                <a:satOff val="1017"/>
                <a:lumOff val="7702"/>
              </a:schemeClr>
            </a:solidFill>
            <a:effectLst/>
            <a:uFillTx/>
            <a:latin typeface="+mn-lt"/>
            <a:ea typeface="+mn-ea"/>
            <a:cs typeface="+mn-cs"/>
            <a:sym typeface="Atlas Grotesk Detai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Detail_Portal_Trinity East_Deck_stage 6 Template.potx" id="{2F5A18BC-7952-4405-869E-0640E2B5E1FE}" vid="{D88B6045-4F20-405F-B88B-91510089F4B3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tlas Grotesk Detail"/>
        <a:ea typeface="Atlas Grotesk Detail"/>
        <a:cs typeface="Atlas Grotesk Detail"/>
      </a:majorFont>
      <a:minorFont>
        <a:latin typeface="Atlas Grotesk Detail"/>
        <a:ea typeface="Atlas Grotesk Detail"/>
        <a:cs typeface="Atlas Grotesk Detai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381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6200" tIns="76200" rIns="76200" bIns="76200" numCol="1" spcCol="38100" rtlCol="0" anchor="ctr">
        <a:spAutoFit/>
      </a:bodyPr>
      <a:lstStyle>
        <a:defPPr marL="0" marR="0" indent="0" algn="ctr" defTabSz="59055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Roobert Portal Regular"/>
            <a:ea typeface="Roobert Portal Regular"/>
            <a:cs typeface="Roobert Portal Regular"/>
            <a:sym typeface="Roobert Portal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6200" tIns="76200" rIns="76200" bIns="76200" numCol="1" spcCol="38100" rtlCol="0" anchor="ctr">
        <a:spAutoFit/>
      </a:bodyPr>
      <a:lstStyle>
        <a:defPPr marL="0" marR="0" indent="0" algn="l" defTabSz="81915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chemeClr val="accent4">
                <a:hueOff val="-2152313"/>
                <a:satOff val="1017"/>
                <a:lumOff val="7702"/>
              </a:schemeClr>
            </a:solidFill>
            <a:effectLst/>
            <a:uFillTx/>
            <a:latin typeface="+mn-lt"/>
            <a:ea typeface="+mn-ea"/>
            <a:cs typeface="+mn-cs"/>
            <a:sym typeface="Atlas Grotesk Detai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931B4E3948B940836C61E62D515C8D" ma:contentTypeVersion="8" ma:contentTypeDescription="Create a new document." ma:contentTypeScope="" ma:versionID="2cbd8ea06065ba469f05ff2cd06d560c">
  <xsd:schema xmlns:xsd="http://www.w3.org/2001/XMLSchema" xmlns:xs="http://www.w3.org/2001/XMLSchema" xmlns:p="http://schemas.microsoft.com/office/2006/metadata/properties" xmlns:ns2="5ebbecea-8519-44d9-9800-2ed3bb3dd1f0" targetNamespace="http://schemas.microsoft.com/office/2006/metadata/properties" ma:root="true" ma:fieldsID="71d3a574b41b62049e8f686440dabcc6" ns2:_="">
    <xsd:import namespace="5ebbecea-8519-44d9-9800-2ed3bb3dd1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becea-8519-44d9-9800-2ed3bb3dd1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836D8B-9BEF-4C2F-A8FD-2AEC4E0229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1455E2-AB97-4BF2-826F-444632015C6E}">
  <ds:schemaRefs>
    <ds:schemaRef ds:uri="5ebbecea-8519-44d9-9800-2ed3bb3dd1f0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0C19930-41A7-4A5F-ACD6-6B858B7FCB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bbecea-8519-44d9-9800-2ed3bb3dd1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4576</TotalTime>
  <Words>632</Words>
  <Application>Microsoft Office PowerPoint</Application>
  <PresentationFormat>Custom</PresentationFormat>
  <Paragraphs>110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White</vt:lpstr>
      <vt:lpstr>1_White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Moore</dc:creator>
  <cp:lastModifiedBy>Aine Phelan</cp:lastModifiedBy>
  <cp:revision>4</cp:revision>
  <dcterms:modified xsi:type="dcterms:W3CDTF">2026-10-09T14:40:13Z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0x010100DA931B4E3948B940836C61E62D515C8D</vt:lpwstr>
  </property>
  <property fmtid="{D5CDD505-2E9C-101B-9397-08002B2CF9AE}" pid="3" name="MediaServiceImageTags">
    <vt:lpwstr/>
  </property>
</Properties>
</file>